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65" r:id="rId2"/>
    <p:sldId id="260" r:id="rId3"/>
    <p:sldId id="266" r:id="rId4"/>
    <p:sldId id="267" r:id="rId5"/>
    <p:sldId id="268" r:id="rId6"/>
    <p:sldId id="269" r:id="rId7"/>
    <p:sldId id="270" r:id="rId8"/>
    <p:sldId id="264" r:id="rId9"/>
    <p:sldId id="272" r:id="rId10"/>
    <p:sldId id="271" r:id="rId11"/>
  </p:sldIdLst>
  <p:sldSz cx="9144000" cy="6858000" type="screen4x3"/>
  <p:notesSz cx="6797675" cy="9926638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37"/>
    <a:srgbClr val="EE413C"/>
    <a:srgbClr val="00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106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7F3A3-9481-4244-9E8D-90EA4BB87350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743DF-97A4-4953-8CC7-D8D51D2F3D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330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77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0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7" descr="FORUT_25x19_pp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25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Sylinder 1"/>
          <p:cNvSpPr txBox="1">
            <a:spLocks noChangeArrowheads="1"/>
          </p:cNvSpPr>
          <p:nvPr/>
        </p:nvSpPr>
        <p:spPr bwMode="auto">
          <a:xfrm>
            <a:off x="744583" y="608707"/>
            <a:ext cx="76940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nb-NO" altLang="nb-NO" sz="3600" b="1" dirty="0" smtClean="0">
                <a:solidFill>
                  <a:srgbClr val="FF0000"/>
                </a:solidFill>
              </a:rPr>
              <a:t>Psykisk helse for barn og ungdom i Nepal – etablering av et tilbud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49313" y="1907994"/>
            <a:ext cx="7732712" cy="43447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i="1" dirty="0" smtClean="0"/>
              <a:t>Ståle Stavrum, utenlandssjef  FORUT</a:t>
            </a:r>
          </a:p>
          <a:p>
            <a:pPr algn="ctr">
              <a:defRPr/>
            </a:pPr>
            <a:endParaRPr lang="nb-NO" sz="900" i="1" dirty="0" smtClean="0"/>
          </a:p>
          <a:p>
            <a:pPr>
              <a:defRPr/>
            </a:pPr>
            <a:r>
              <a:rPr lang="nb-NO" sz="2400" dirty="0" smtClean="0"/>
              <a:t>Bakgrunn og behov</a:t>
            </a:r>
            <a:endParaRPr lang="nb-NO" sz="2400" dirty="0"/>
          </a:p>
          <a:p>
            <a:pPr>
              <a:defRPr/>
            </a:pPr>
            <a:endParaRPr lang="nb-NO" sz="1100" i="1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En stor utfordring for folkehelsa i Nepal er at dette er et meget uveisomt fjelland, hvor det </a:t>
            </a:r>
            <a:r>
              <a:rPr lang="nb-NO" dirty="0"/>
              <a:t>er vanskelig, </a:t>
            </a:r>
            <a:r>
              <a:rPr lang="nb-NO" dirty="0" smtClean="0"/>
              <a:t>tidkrevende, kostbart og til dels farlig for folk å bevege seg fra landsbyene og inn til sentraliserte helsetjeneste-tilbud. I deler av året er områder og befolkningsgrupper i praksis isolert.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Generelt dårlig helsetilbud til store deler av befolkningen. Et sted mellom 3 og 5% av statsbudsjettet  går til helse.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Psykisk helse neglisjert, får mindre enn 1% av helsebudsjettet.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Dette er i utgangspunktet  til psykisk helse for voksne. Det er ingen spesifikk allokering for barn og ungdoms psykiske helse.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Samtidig har Nepal en meget ung befolkning. Av 30 millioner utgjør barn og ungdom om lag 13 millioner; over 40%.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551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Sylinder 1"/>
          <p:cNvSpPr txBox="1">
            <a:spLocks noChangeArrowheads="1"/>
          </p:cNvSpPr>
          <p:nvPr/>
        </p:nvSpPr>
        <p:spPr bwMode="auto">
          <a:xfrm>
            <a:off x="849313" y="639626"/>
            <a:ext cx="8059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nb-NO" altLang="nb-NO" sz="3200" dirty="0" smtClean="0"/>
              <a:t>Desentraliseringen i Nepal</a:t>
            </a:r>
            <a:endParaRPr lang="nb-NO" altLang="nb-NO" sz="3200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849313" y="1264406"/>
            <a:ext cx="773271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Nepal har nettopp vedtatt en gjennomgripende nasjonal desentraliseringsreform. Mer ansvar skal delegeres ut til provinsene.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Man står foran en større revisjon og ombygging av helsesystemene for å ta hensyn til dette.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Psykisk helse vil få en større plass på de primære- og sekundære helsenivåene.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For å bygge opp kompetansen på disse nivåene vil det imidlertid være behov for faglig tung spesialkompetanse på tertiærnivået, og det er her </a:t>
            </a:r>
            <a:r>
              <a:rPr lang="nb-NO" sz="2000" dirty="0" err="1" smtClean="0"/>
              <a:t>Kanti</a:t>
            </a:r>
            <a:r>
              <a:rPr lang="nb-NO" sz="2000" dirty="0" smtClean="0"/>
              <a:t> kommer inn i bildet.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I overskuelig fremtid er det urealistisk å tro at Nepal vil få en tilfredsstillende dekning av personell med høy faglig kompetanse på barn og ungdoms psykiske helse.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i="1" dirty="0" err="1" smtClean="0"/>
              <a:t>Task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shifting</a:t>
            </a:r>
            <a:r>
              <a:rPr lang="nb-NO" sz="2000" dirty="0"/>
              <a:t> </a:t>
            </a:r>
            <a:r>
              <a:rPr lang="nb-NO" sz="2000" dirty="0" smtClean="0"/>
              <a:t>og kompetanseoverføring er derfor helt nødvendig.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b="1" dirty="0" smtClean="0"/>
              <a:t>Behov for alle aktører, private som offentlige!</a:t>
            </a:r>
          </a:p>
        </p:txBody>
      </p:sp>
    </p:spTree>
    <p:extLst>
      <p:ext uri="{BB962C8B-B14F-4D97-AF65-F5344CB8AC3E}">
        <p14:creationId xmlns:p14="http://schemas.microsoft.com/office/powerpoint/2010/main" val="218091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Sylinder 1"/>
          <p:cNvSpPr txBox="1">
            <a:spLocks noChangeArrowheads="1"/>
          </p:cNvSpPr>
          <p:nvPr/>
        </p:nvSpPr>
        <p:spPr bwMode="auto">
          <a:xfrm>
            <a:off x="1423988" y="979488"/>
            <a:ext cx="6308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nb-NO" altLang="nb-NO" sz="3200" dirty="0" smtClean="0"/>
              <a:t>Bakgrunn og behov (2)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49313" y="1685925"/>
            <a:ext cx="7732712" cy="43499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National Mental Health Policy fra 1996, revidert 2017. </a:t>
            </a:r>
            <a:r>
              <a:rPr lang="nb-NO" sz="2000" b="1" dirty="0" smtClean="0"/>
              <a:t>Er ikke blitt implementert</a:t>
            </a:r>
            <a:r>
              <a:rPr lang="nb-NO" sz="2000" dirty="0" smtClean="0"/>
              <a:t>. Ingen Mental Health </a:t>
            </a:r>
            <a:r>
              <a:rPr lang="nb-NO" sz="2000" dirty="0" err="1" smtClean="0"/>
              <a:t>Act</a:t>
            </a:r>
            <a:r>
              <a:rPr lang="nb-NO" sz="2000" dirty="0" smtClean="0"/>
              <a:t>.</a:t>
            </a:r>
            <a:endParaRPr lang="nb-NO" sz="2000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Meget mangelfulle data om den nepalske befolkningens psykiske helse. Studiene som finnes fokuserer mest på voksne, i mindre geografiske områder.</a:t>
            </a:r>
            <a:endParaRPr lang="nb-NO" sz="2000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0,22 psykiatere / 0,06 psykologer pr. 100 000 befolkning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1,5 sengeplasser i psykisk helse pr. 100 000 befolkning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I landet som helhet er det p.t. 2 barne- og ungdomspsykiatere, 2 </a:t>
            </a:r>
            <a:r>
              <a:rPr lang="nb-NO" sz="2000" i="1" dirty="0" err="1" smtClean="0"/>
              <a:t>developmental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pediatricians</a:t>
            </a:r>
            <a:r>
              <a:rPr lang="nb-NO" sz="2000" dirty="0" smtClean="0"/>
              <a:t>, noen barnepsykologer og et beskjedent antall sosialarbeidere, spesiallærere og rådgivere med kunnskap om hvordan å ivareta barns psykiske helse.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L</a:t>
            </a:r>
            <a:r>
              <a:rPr lang="nb-NO" sz="2000" dirty="0" smtClean="0"/>
              <a:t>avt kunnskapsnivå om psykisk helse i helsevesenet, i skolene og i befolkningen generelt.</a:t>
            </a:r>
            <a:endParaRPr lang="nb-NO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Sylinder 1"/>
          <p:cNvSpPr txBox="1">
            <a:spLocks noChangeArrowheads="1"/>
          </p:cNvSpPr>
          <p:nvPr/>
        </p:nvSpPr>
        <p:spPr bwMode="auto">
          <a:xfrm>
            <a:off x="1423988" y="979488"/>
            <a:ext cx="6308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nb-NO" altLang="nb-NO" sz="3200" dirty="0" smtClean="0"/>
              <a:t>Bakgrunn og behov (3)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49313" y="1685925"/>
            <a:ext cx="7732712" cy="43499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Psykisk sykdom forbundet med stor grad av stigma og skam.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Kulturelle og religiøse oppfatninger om at symptomer skyldes besettelse, onde ånder, forbannelser, eller er resultatet av synder i tidligere liv.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Det er vanlig å søke hjelp hos </a:t>
            </a:r>
            <a:r>
              <a:rPr lang="nb-NO" sz="2000" i="1" dirty="0" err="1" smtClean="0"/>
              <a:t>faith</a:t>
            </a:r>
            <a:r>
              <a:rPr lang="nb-NO" sz="2000" i="1" dirty="0" smtClean="0"/>
              <a:t> healers (</a:t>
            </a:r>
            <a:r>
              <a:rPr lang="nb-NO" sz="2000" dirty="0" smtClean="0"/>
              <a:t>sjamaner, prester, munker) for fysisk sykdom, og de nyter stor tillit.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I tilfelle psykisk sykdom vil </a:t>
            </a:r>
            <a:r>
              <a:rPr lang="nb-NO" sz="2000" dirty="0" err="1" smtClean="0"/>
              <a:t>faith</a:t>
            </a:r>
            <a:r>
              <a:rPr lang="nb-NO" sz="2000" dirty="0" smtClean="0"/>
              <a:t> healers også som regel være første kontaktpunkt.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Diskriminerende holdninger og stigma gjør at det tar spesielt lang tid før det søkes om hjelp til jenter som har psykiske problemer.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Skolene møter barns atferdsproblemer med fysisk avstraffelse eller utvisning. </a:t>
            </a:r>
          </a:p>
        </p:txBody>
      </p:sp>
    </p:spTree>
    <p:extLst>
      <p:ext uri="{BB962C8B-B14F-4D97-AF65-F5344CB8AC3E}">
        <p14:creationId xmlns:p14="http://schemas.microsoft.com/office/powerpoint/2010/main" val="346967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Sylinder 1"/>
          <p:cNvSpPr txBox="1">
            <a:spLocks noChangeArrowheads="1"/>
          </p:cNvSpPr>
          <p:nvPr/>
        </p:nvSpPr>
        <p:spPr bwMode="auto">
          <a:xfrm>
            <a:off x="1423988" y="979488"/>
            <a:ext cx="6308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nb-NO" altLang="nb-NO" sz="3200" dirty="0" smtClean="0"/>
              <a:t>Bakgrunn og behov (4)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49313" y="1685925"/>
            <a:ext cx="7732712" cy="2657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Barn og ungdom utsatt for store psykiske belastninger og stress - jfr. borgerkrigen, </a:t>
            </a:r>
            <a:r>
              <a:rPr lang="nb-NO" sz="2000" dirty="0" err="1" smtClean="0"/>
              <a:t>jordskjevet</a:t>
            </a:r>
            <a:r>
              <a:rPr lang="nb-NO" sz="2000" dirty="0" smtClean="0"/>
              <a:t>, tap av familiemedlemmer, hjemløshet, </a:t>
            </a:r>
            <a:r>
              <a:rPr lang="nb-NO" sz="2000" dirty="0" err="1" smtClean="0"/>
              <a:t>trafficking</a:t>
            </a:r>
            <a:r>
              <a:rPr lang="nb-NO" sz="2000" dirty="0" smtClean="0"/>
              <a:t>, vold, barnearbeid, foreldres arbeidsmigrasjon osv., i tillegg til de generelle risikofaktorene knyttet til fattigdom, ressursknapphet og kulturelle holdninger</a:t>
            </a:r>
            <a:r>
              <a:rPr lang="nb-NO" sz="2000" dirty="0" smtClean="0"/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Behov for å spre kunnskap og bevissthet om barn og ungdoms psykiske helse til alle nivåer i samfunnet</a:t>
            </a:r>
            <a:endParaRPr lang="nb-NO" sz="2000" dirty="0" smtClean="0"/>
          </a:p>
          <a:p>
            <a:pPr>
              <a:spcAft>
                <a:spcPts val="400"/>
              </a:spcAft>
              <a:defRPr/>
            </a:pPr>
            <a:r>
              <a:rPr lang="nb-NO" sz="2000" dirty="0" smtClean="0"/>
              <a:t> </a:t>
            </a: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57917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Sylinder 1"/>
          <p:cNvSpPr txBox="1">
            <a:spLocks noChangeArrowheads="1"/>
          </p:cNvSpPr>
          <p:nvPr/>
        </p:nvSpPr>
        <p:spPr bwMode="auto">
          <a:xfrm>
            <a:off x="992778" y="979488"/>
            <a:ext cx="7485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nb-NO" altLang="nb-NO" sz="3200" dirty="0" smtClean="0"/>
              <a:t>Hvorfor har FORUT engasjert seg her?</a:t>
            </a:r>
            <a:endParaRPr lang="nb-NO" altLang="nb-NO" sz="3200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849313" y="1685925"/>
            <a:ext cx="7732712" cy="49141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Vår hovedpartner i Nepal, CWIN, er en ledende barnerettighetsorganisasjon </a:t>
            </a:r>
            <a:r>
              <a:rPr lang="nb-NO" sz="2000" dirty="0"/>
              <a:t>som </a:t>
            </a:r>
            <a:r>
              <a:rPr lang="nb-NO" sz="2000" dirty="0" smtClean="0"/>
              <a:t>gjennom de </a:t>
            </a:r>
            <a:r>
              <a:rPr lang="nb-NO" sz="2000" dirty="0"/>
              <a:t>siste 30 årene </a:t>
            </a:r>
            <a:r>
              <a:rPr lang="nb-NO" sz="2000" dirty="0" smtClean="0"/>
              <a:t>har spilt en viktig rolle i å få innarbeidet hensynet til barn og barns rettigheter i en rekke lov- og politikkområder.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De har fokusert på særlig utsatte grupper av barn – gatebarn, barnearbeidere, barn utsatt for </a:t>
            </a:r>
            <a:r>
              <a:rPr lang="nb-NO" sz="2000" dirty="0" err="1" smtClean="0"/>
              <a:t>trafficking</a:t>
            </a:r>
            <a:r>
              <a:rPr lang="nb-NO" sz="2000" dirty="0" smtClean="0"/>
              <a:t>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CWIN har gjennom alle disse årene savnet muligheten til å henvise barn med psykiske lidelser, traumer eller utviklingshemming til instanser hvor de kunne få fagkyndig hjelp. Slike instanser fantes ikke.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FORUT og CWIN kom i 2014 i kontakt med et miljø av norske psykiatere og psykologer som allerede var i gang med tiltak for å heve den faglige kompetansen på barn og ungdoms </a:t>
            </a:r>
            <a:r>
              <a:rPr lang="nb-NO" sz="2000" dirty="0"/>
              <a:t>psykiske </a:t>
            </a:r>
            <a:r>
              <a:rPr lang="nb-NO" sz="2000" dirty="0" smtClean="0"/>
              <a:t>helse i </a:t>
            </a:r>
            <a:r>
              <a:rPr lang="nb-NO" sz="2000" dirty="0"/>
              <a:t>nepalske fagmiljøer.</a:t>
            </a:r>
            <a:endParaRPr lang="nb-NO" sz="20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Her hadde CWIN mulighet til å gjøre en forskjell…</a:t>
            </a: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19528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Sylinder 1"/>
          <p:cNvSpPr txBox="1">
            <a:spLocks noChangeArrowheads="1"/>
          </p:cNvSpPr>
          <p:nvPr/>
        </p:nvSpPr>
        <p:spPr bwMode="auto">
          <a:xfrm>
            <a:off x="992778" y="979488"/>
            <a:ext cx="7485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altLang="nb-NO" sz="3200" dirty="0"/>
              <a:t>Child and Adolescent Mental Health Unit</a:t>
            </a:r>
            <a:endParaRPr lang="nb-NO" altLang="nb-NO" sz="3200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849313" y="1685925"/>
            <a:ext cx="7732712" cy="40421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Avdeling opprettet i juli 2015, ved </a:t>
            </a:r>
            <a:r>
              <a:rPr lang="en-US" sz="2000" dirty="0" err="1" smtClean="0"/>
              <a:t>Kanti</a:t>
            </a:r>
            <a:r>
              <a:rPr lang="en-US" sz="2000" dirty="0" smtClean="0"/>
              <a:t> </a:t>
            </a:r>
            <a:r>
              <a:rPr lang="en-US" sz="2000" dirty="0"/>
              <a:t>Children’s Hospital, </a:t>
            </a:r>
            <a:r>
              <a:rPr lang="en-US" sz="2000" dirty="0" smtClean="0"/>
              <a:t>Kathmandu, </a:t>
            </a:r>
            <a:r>
              <a:rPr lang="en-US" sz="2000" dirty="0" err="1" smtClean="0"/>
              <a:t>offentlig</a:t>
            </a:r>
            <a:r>
              <a:rPr lang="en-US" sz="2000" dirty="0" smtClean="0"/>
              <a:t> </a:t>
            </a:r>
            <a:r>
              <a:rPr lang="en-US" sz="2000" dirty="0" err="1" smtClean="0"/>
              <a:t>barnesykehus</a:t>
            </a:r>
            <a:r>
              <a:rPr lang="en-US" sz="2000" dirty="0" smtClean="0"/>
              <a:t>.</a:t>
            </a:r>
            <a:r>
              <a:rPr lang="nb-NO" sz="2000" dirty="0" smtClean="0"/>
              <a:t>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Dagklinikk (</a:t>
            </a:r>
            <a:r>
              <a:rPr lang="nb-NO" sz="2000" i="1" dirty="0" err="1" smtClean="0"/>
              <a:t>out-patient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department</a:t>
            </a:r>
            <a:r>
              <a:rPr lang="nb-NO" sz="2000" dirty="0" smtClean="0"/>
              <a:t>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Ledet av Dr. </a:t>
            </a:r>
            <a:r>
              <a:rPr lang="nb-NO" sz="2000" dirty="0" err="1" smtClean="0"/>
              <a:t>Arun</a:t>
            </a:r>
            <a:r>
              <a:rPr lang="nb-NO" sz="2000" dirty="0" smtClean="0"/>
              <a:t> </a:t>
            </a:r>
            <a:r>
              <a:rPr lang="nb-NO" sz="2000" dirty="0" err="1" smtClean="0"/>
              <a:t>Kunwar</a:t>
            </a:r>
            <a:r>
              <a:rPr lang="nb-NO" sz="2000" dirty="0" smtClean="0"/>
              <a:t>, Nepals eneste barnepsykiater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Samarbeid mellom CWIN og </a:t>
            </a:r>
            <a:r>
              <a:rPr lang="nb-NO" sz="2000" dirty="0" err="1" smtClean="0"/>
              <a:t>Kanti</a:t>
            </a:r>
            <a:r>
              <a:rPr lang="nb-NO" sz="2000" dirty="0" smtClean="0"/>
              <a:t>-sykehuset, etter avtale med </a:t>
            </a:r>
            <a:r>
              <a:rPr lang="nb-NO" sz="2000" dirty="0" err="1" smtClean="0"/>
              <a:t>Ministry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Health.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Team bestående av psykologer og psykiatere. Videreutdanning og spesialisering med </a:t>
            </a:r>
            <a:r>
              <a:rPr lang="nb-NO" sz="2000" dirty="0" err="1" smtClean="0"/>
              <a:t>delfinansiering</a:t>
            </a:r>
            <a:r>
              <a:rPr lang="nb-NO" sz="2000" dirty="0" smtClean="0"/>
              <a:t> fra norske fagmiljøer og fagpersoner, og med støtte fra Universitetet i Tromsø og National </a:t>
            </a:r>
            <a:r>
              <a:rPr lang="nb-NO" sz="2000" dirty="0" err="1" smtClean="0"/>
              <a:t>Institute</a:t>
            </a:r>
            <a:r>
              <a:rPr lang="nb-NO" sz="2000" dirty="0" smtClean="0"/>
              <a:t> for Mental Health and </a:t>
            </a:r>
            <a:r>
              <a:rPr lang="nb-NO" sz="2000" dirty="0" err="1" smtClean="0"/>
              <a:t>Neuro</a:t>
            </a:r>
            <a:r>
              <a:rPr lang="nb-NO" sz="2000" dirty="0"/>
              <a:t>-</a:t>
            </a:r>
            <a:r>
              <a:rPr lang="nb-NO" sz="2000" dirty="0" smtClean="0"/>
              <a:t>Sciences (NIMHANS) i Bangalore. 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Konsultasjoner: 539 i 2015, 2.772 i 2016 og 3.611 i 2017. </a:t>
            </a:r>
          </a:p>
        </p:txBody>
      </p:sp>
    </p:spTree>
    <p:extLst>
      <p:ext uri="{BB962C8B-B14F-4D97-AF65-F5344CB8AC3E}">
        <p14:creationId xmlns:p14="http://schemas.microsoft.com/office/powerpoint/2010/main" val="214500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Sylinder 1"/>
          <p:cNvSpPr txBox="1">
            <a:spLocks noChangeArrowheads="1"/>
          </p:cNvSpPr>
          <p:nvPr/>
        </p:nvSpPr>
        <p:spPr bwMode="auto">
          <a:xfrm>
            <a:off x="849313" y="979488"/>
            <a:ext cx="8059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nb-NO" sz="3200" dirty="0"/>
              <a:t>Child and Adolescent Mental Health </a:t>
            </a:r>
            <a:r>
              <a:rPr lang="en-US" altLang="nb-NO" sz="3200" dirty="0" smtClean="0"/>
              <a:t>Unit (2)</a:t>
            </a:r>
            <a:endParaRPr lang="nb-NO" altLang="nb-NO" sz="3200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849313" y="1685925"/>
            <a:ext cx="7732712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Forskning: Dr. Jasmine </a:t>
            </a:r>
            <a:r>
              <a:rPr lang="nb-NO" sz="2000" dirty="0" err="1" smtClean="0"/>
              <a:t>Ma</a:t>
            </a:r>
            <a:r>
              <a:rPr lang="nb-NO" sz="2000" dirty="0" smtClean="0"/>
              <a:t>, </a:t>
            </a:r>
            <a:r>
              <a:rPr lang="nb-NO" sz="2000" dirty="0" err="1" smtClean="0"/>
              <a:t>PhD</a:t>
            </a:r>
            <a:r>
              <a:rPr lang="nb-NO" sz="2000" dirty="0" smtClean="0"/>
              <a:t> </a:t>
            </a:r>
            <a:r>
              <a:rPr lang="nb-NO" sz="2000" dirty="0" err="1" smtClean="0"/>
              <a:t>Scholar</a:t>
            </a:r>
            <a:r>
              <a:rPr lang="nb-NO" sz="2000" dirty="0" smtClean="0"/>
              <a:t> ved UiT – første landsdekkende kartlegging i Nepal av psykiske lidelser og atferdsproblemer blant skolebarn. Utvalgsstørrelse 4.000.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err="1" smtClean="0"/>
              <a:t>Kanti</a:t>
            </a:r>
            <a:r>
              <a:rPr lang="nb-NO" sz="2000" dirty="0" smtClean="0"/>
              <a:t> </a:t>
            </a:r>
            <a:r>
              <a:rPr lang="nb-NO" sz="2000" dirty="0" err="1" smtClean="0"/>
              <a:t>Children’s</a:t>
            </a:r>
            <a:r>
              <a:rPr lang="nb-NO" sz="2000" dirty="0" smtClean="0"/>
              <a:t> Hospital har stilt tomt til disposisjon for bygging av eget klinikkbygg for avdelingen. Bygget skal romme dagklinikk, sengeplasser, opplærings- og telematikkfasiliteter. Bygget blir privat finansiert, av FORUT og andre givere.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Også driften har hittil vært privat finansiert, men FORUT har inkludert </a:t>
            </a:r>
            <a:r>
              <a:rPr lang="nb-NO" sz="2000" dirty="0" err="1" smtClean="0"/>
              <a:t>Kanti</a:t>
            </a:r>
            <a:r>
              <a:rPr lang="nb-NO" sz="2000" dirty="0" smtClean="0"/>
              <a:t> i rammeavtalesøknaden til Norad for 2019-2023.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Myndighetene i Nepal skal overta fullt ansvar for driften etter fem år.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nb-NO" sz="20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308866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" y="522514"/>
            <a:ext cx="8214359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8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Sylinder 1"/>
          <p:cNvSpPr txBox="1">
            <a:spLocks noChangeArrowheads="1"/>
          </p:cNvSpPr>
          <p:nvPr/>
        </p:nvSpPr>
        <p:spPr bwMode="auto">
          <a:xfrm>
            <a:off x="849313" y="678815"/>
            <a:ext cx="8059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nb-NO" sz="3200" dirty="0" smtClean="0"/>
              <a:t>CWIN </a:t>
            </a:r>
            <a:r>
              <a:rPr lang="en-US" altLang="nb-NO" sz="3200" dirty="0" err="1" smtClean="0"/>
              <a:t>HelpLine</a:t>
            </a:r>
            <a:r>
              <a:rPr lang="en-US" altLang="nb-NO" sz="3200" dirty="0" smtClean="0"/>
              <a:t>, </a:t>
            </a:r>
            <a:r>
              <a:rPr lang="en-US" altLang="nb-NO" sz="3200" dirty="0" err="1" smtClean="0"/>
              <a:t>Kanti</a:t>
            </a:r>
            <a:r>
              <a:rPr lang="en-US" altLang="nb-NO" sz="3200" dirty="0" smtClean="0"/>
              <a:t> og e-</a:t>
            </a:r>
            <a:r>
              <a:rPr lang="en-US" altLang="nb-NO" sz="3200" dirty="0" err="1" smtClean="0"/>
              <a:t>helse</a:t>
            </a:r>
            <a:endParaRPr lang="nb-NO" altLang="nb-NO" sz="3200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849313" y="1395035"/>
            <a:ext cx="7732712" cy="49141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i="1" dirty="0" smtClean="0"/>
              <a:t>Child </a:t>
            </a:r>
            <a:r>
              <a:rPr lang="nb-NO" sz="2000" i="1" dirty="0" err="1" smtClean="0"/>
              <a:t>HelpLine</a:t>
            </a:r>
            <a:r>
              <a:rPr lang="nb-NO" sz="2000" i="1" dirty="0" smtClean="0"/>
              <a:t> 1098 </a:t>
            </a:r>
            <a:r>
              <a:rPr lang="nb-NO" sz="2000" dirty="0" smtClean="0"/>
              <a:t>er den største krisetelefontjenesten for barn i Nepal.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CWIN driver den på vegne av myndighetene. Mange barn reddes hvert år ut av belastende eller kritiske situasjoner.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err="1" smtClean="0"/>
              <a:t>HelpLine</a:t>
            </a:r>
            <a:r>
              <a:rPr lang="nb-NO" sz="2000" dirty="0" smtClean="0"/>
              <a:t> har underkontorer i de fleste av provinsene. Disse er allerede koblet opp på Internett, og det skal liten investering til for å etablere trygge konsultasjonsrom.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Helsepersonell med ansvar for traumatiserte eller psykisk syke barn som er blitt reddet ut av etter inngripen fra </a:t>
            </a:r>
            <a:r>
              <a:rPr lang="nb-NO" sz="2000" dirty="0"/>
              <a:t>Child </a:t>
            </a:r>
            <a:r>
              <a:rPr lang="nb-NO" sz="2000" dirty="0" err="1" smtClean="0"/>
              <a:t>HelpLine</a:t>
            </a:r>
            <a:r>
              <a:rPr lang="nb-NO" sz="2000" dirty="0" smtClean="0"/>
              <a:t> skal kunne </a:t>
            </a:r>
            <a:r>
              <a:rPr lang="nb-NO" sz="2000" dirty="0"/>
              <a:t>bestille fjernkonsultasjon med </a:t>
            </a:r>
            <a:r>
              <a:rPr lang="nb-NO" sz="2000" dirty="0" err="1" smtClean="0"/>
              <a:t>Kanti</a:t>
            </a:r>
            <a:r>
              <a:rPr lang="nb-NO" sz="2000" dirty="0" smtClean="0"/>
              <a:t>, for å få hjelp til diagnostisering og råd om hvordan barna best kan hjelpes.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Dette vil være et rimelig </a:t>
            </a:r>
            <a:r>
              <a:rPr lang="nb-NO" sz="2000" i="1" dirty="0" err="1" smtClean="0"/>
              <a:t>proof-of-concept</a:t>
            </a:r>
            <a:r>
              <a:rPr lang="nb-NO" sz="2000" dirty="0" smtClean="0"/>
              <a:t> tiltak, og tanken er at </a:t>
            </a:r>
            <a:r>
              <a:rPr lang="nb-NO" sz="2000" dirty="0" err="1" smtClean="0"/>
              <a:t>Ministry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Health selv etter hvert vil etablere tilsvarende løsninger ved sykehus og klinikker i distriktene. Dette vil være kostnadseffektivt i et så uveisomt land.</a:t>
            </a:r>
          </a:p>
        </p:txBody>
      </p:sp>
    </p:spTree>
    <p:extLst>
      <p:ext uri="{BB962C8B-B14F-4D97-AF65-F5344CB8AC3E}">
        <p14:creationId xmlns:p14="http://schemas.microsoft.com/office/powerpoint/2010/main" val="106699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1095</Words>
  <Application>Microsoft Office PowerPoint</Application>
  <PresentationFormat>Skjermfremvisning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Ply Design og Kommunikasjon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Petter Garås</dc:creator>
  <cp:lastModifiedBy>Ståle Stavrum</cp:lastModifiedBy>
  <cp:revision>52</cp:revision>
  <cp:lastPrinted>2018-11-21T16:30:54Z</cp:lastPrinted>
  <dcterms:created xsi:type="dcterms:W3CDTF">2015-01-07T08:53:31Z</dcterms:created>
  <dcterms:modified xsi:type="dcterms:W3CDTF">2018-11-21T16:30:56Z</dcterms:modified>
</cp:coreProperties>
</file>