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58" r:id="rId4"/>
    <p:sldId id="262" r:id="rId5"/>
    <p:sldId id="263" r:id="rId6"/>
    <p:sldId id="264" r:id="rId7"/>
    <p:sldId id="265" r:id="rId8"/>
    <p:sldId id="266" r:id="rId9"/>
    <p:sldId id="257" r:id="rId10"/>
    <p:sldId id="275" r:id="rId11"/>
    <p:sldId id="267" r:id="rId12"/>
    <p:sldId id="268" r:id="rId13"/>
    <p:sldId id="270" r:id="rId14"/>
    <p:sldId id="271" r:id="rId15"/>
    <p:sldId id="277" r:id="rId16"/>
    <p:sldId id="276" r:id="rId17"/>
    <p:sldId id="272" r:id="rId18"/>
    <p:sldId id="273" r:id="rId19"/>
    <p:sldId id="274" r:id="rId20"/>
    <p:sldId id="278" r:id="rId21"/>
    <p:sldId id="260" r:id="rId22"/>
    <p:sldId id="279" r:id="rId23"/>
    <p:sldId id="280" r:id="rId24"/>
    <p:sldId id="283"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94" d="100"/>
          <a:sy n="94" d="100"/>
        </p:scale>
        <p:origin x="86"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51542-CCDF-45E6-9D8A-97259FE94F86}" type="datetimeFigureOut">
              <a:rPr lang="en-GB" smtClean="0"/>
              <a:t>21/11/2018</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CBE2-F92C-4B17-8871-DEEB8DD0F8C9}" type="slidenum">
              <a:rPr lang="en-GB" smtClean="0"/>
              <a:t>‹#›</a:t>
            </a:fld>
            <a:endParaRPr lang="en-GB"/>
          </a:p>
        </p:txBody>
      </p:sp>
    </p:spTree>
    <p:extLst>
      <p:ext uri="{BB962C8B-B14F-4D97-AF65-F5344CB8AC3E}">
        <p14:creationId xmlns:p14="http://schemas.microsoft.com/office/powerpoint/2010/main" val="125618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7055" y="8686362"/>
            <a:ext cx="2970945" cy="4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68" tIns="45884" rIns="91768" bIns="45884" anchor="b"/>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eaLnBrk="0" fontAlgn="base" hangingPunct="0">
              <a:spcBef>
                <a:spcPct val="0"/>
              </a:spcBef>
              <a:spcAft>
                <a:spcPct val="0"/>
              </a:spcAft>
              <a:defRPr>
                <a:solidFill>
                  <a:schemeClr val="tx1"/>
                </a:solidFill>
                <a:latin typeface="Arial" charset="0"/>
              </a:defRPr>
            </a:lvl6pPr>
            <a:lvl7pPr marL="2971800" indent="-228600" defTabSz="917575" eaLnBrk="0" fontAlgn="base" hangingPunct="0">
              <a:spcBef>
                <a:spcPct val="0"/>
              </a:spcBef>
              <a:spcAft>
                <a:spcPct val="0"/>
              </a:spcAft>
              <a:defRPr>
                <a:solidFill>
                  <a:schemeClr val="tx1"/>
                </a:solidFill>
                <a:latin typeface="Arial" charset="0"/>
              </a:defRPr>
            </a:lvl7pPr>
            <a:lvl8pPr marL="3429000" indent="-228600" defTabSz="917575" eaLnBrk="0" fontAlgn="base" hangingPunct="0">
              <a:spcBef>
                <a:spcPct val="0"/>
              </a:spcBef>
              <a:spcAft>
                <a:spcPct val="0"/>
              </a:spcAft>
              <a:defRPr>
                <a:solidFill>
                  <a:schemeClr val="tx1"/>
                </a:solidFill>
                <a:latin typeface="Arial" charset="0"/>
              </a:defRPr>
            </a:lvl8pPr>
            <a:lvl9pPr marL="3886200" indent="-228600" defTabSz="917575" eaLnBrk="0" fontAlgn="base" hangingPunct="0">
              <a:spcBef>
                <a:spcPct val="0"/>
              </a:spcBef>
              <a:spcAft>
                <a:spcPct val="0"/>
              </a:spcAft>
              <a:defRPr>
                <a:solidFill>
                  <a:schemeClr val="tx1"/>
                </a:solidFill>
                <a:latin typeface="Arial" charset="0"/>
              </a:defRPr>
            </a:lvl9pPr>
          </a:lstStyle>
          <a:p>
            <a:pPr algn="r"/>
            <a:fld id="{9041A565-F4E4-4B06-AEA4-29C68F6873C6}" type="slidenum">
              <a:rPr lang="en-US" altLang="nb-NO" sz="1200">
                <a:latin typeface="Times New Roman" pitchFamily="18" charset="0"/>
              </a:rPr>
              <a:pPr algn="r"/>
              <a:t>15</a:t>
            </a:fld>
            <a:endParaRPr lang="en-US" altLang="nb-NO" sz="1200">
              <a:latin typeface="Times New Roman" pitchFamily="18" charset="0"/>
            </a:endParaRPr>
          </a:p>
        </p:txBody>
      </p:sp>
      <p:sp>
        <p:nvSpPr>
          <p:cNvPr id="273411" name="Rectangle 2"/>
          <p:cNvSpPr>
            <a:spLocks noGrp="1" noRot="1" noChangeAspect="1" noChangeArrowheads="1" noTextEdit="1"/>
          </p:cNvSpPr>
          <p:nvPr>
            <p:ph type="sldImg"/>
          </p:nvPr>
        </p:nvSpPr>
        <p:spPr>
          <a:xfrm>
            <a:off x="381000" y="685800"/>
            <a:ext cx="6096000" cy="3429000"/>
          </a:xfrm>
          <a:ln/>
        </p:spPr>
      </p:sp>
      <p:sp>
        <p:nvSpPr>
          <p:cNvPr id="273412" name="Rectangle 3"/>
          <p:cNvSpPr>
            <a:spLocks noGrp="1" noChangeArrowheads="1"/>
          </p:cNvSpPr>
          <p:nvPr>
            <p:ph type="body" idx="1"/>
          </p:nvPr>
        </p:nvSpPr>
        <p:spPr>
          <a:noFill/>
        </p:spPr>
        <p:txBody>
          <a:bodyPr/>
          <a:lstStyle/>
          <a:p>
            <a:pPr eaLnBrk="1" hangingPunct="1"/>
            <a:endParaRPr lang="en-GB" altLang="nb-NO" smtClean="0"/>
          </a:p>
        </p:txBody>
      </p:sp>
      <p:sp>
        <p:nvSpPr>
          <p:cNvPr id="2" name="Footer Placeholder 1"/>
          <p:cNvSpPr>
            <a:spLocks noGrp="1"/>
          </p:cNvSpPr>
          <p:nvPr>
            <p:ph type="ftr" sz="quarter" idx="10"/>
          </p:nvPr>
        </p:nvSpPr>
        <p:spPr/>
        <p:txBody>
          <a:bodyPr/>
          <a:lstStyle/>
          <a:p>
            <a:r>
              <a:rPr lang="en-GB" smtClean="0"/>
              <a:t>Ingunn Marie Stadskleiv Engebretsen</a:t>
            </a:r>
            <a:endParaRPr lang="en-GB"/>
          </a:p>
        </p:txBody>
      </p:sp>
    </p:spTree>
    <p:extLst>
      <p:ext uri="{BB962C8B-B14F-4D97-AF65-F5344CB8AC3E}">
        <p14:creationId xmlns:p14="http://schemas.microsoft.com/office/powerpoint/2010/main" val="100780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28D5DAD3-757A-4C1C-9956-770405FC2E9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332177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28D5DAD3-757A-4C1C-9956-770405FC2E9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204652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28D5DAD3-757A-4C1C-9956-770405FC2E9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40339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28D5DAD3-757A-4C1C-9956-770405FC2E9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318625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28D5DAD3-757A-4C1C-9956-770405FC2E9E}" type="datetimeFigureOut">
              <a:rPr lang="en-GB" smtClean="0"/>
              <a:t>21/11/2018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295002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28D5DAD3-757A-4C1C-9956-770405FC2E9E}"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207573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28D5DAD3-757A-4C1C-9956-770405FC2E9E}" type="datetimeFigureOut">
              <a:rPr lang="en-GB" smtClean="0"/>
              <a:t>21/11/2018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42278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28D5DAD3-757A-4C1C-9956-770405FC2E9E}" type="datetimeFigureOut">
              <a:rPr lang="en-GB" smtClean="0"/>
              <a:t>21/11/2018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4365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DAD3-757A-4C1C-9956-770405FC2E9E}" type="datetimeFigureOut">
              <a:rPr lang="en-GB" smtClean="0"/>
              <a:t>21/11/2018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138669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28D5DAD3-757A-4C1C-9956-770405FC2E9E}"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406954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28D5DAD3-757A-4C1C-9956-770405FC2E9E}" type="datetimeFigureOut">
              <a:rPr lang="en-GB" smtClean="0"/>
              <a:t>21/11/2018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36CD5-06FE-4414-BF58-2415F135D10D}" type="slidenum">
              <a:rPr lang="en-GB" smtClean="0"/>
              <a:t>‹#›</a:t>
            </a:fld>
            <a:endParaRPr lang="en-GB"/>
          </a:p>
        </p:txBody>
      </p:sp>
    </p:spTree>
    <p:extLst>
      <p:ext uri="{BB962C8B-B14F-4D97-AF65-F5344CB8AC3E}">
        <p14:creationId xmlns:p14="http://schemas.microsoft.com/office/powerpoint/2010/main" val="106153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5DAD3-757A-4C1C-9956-770405FC2E9E}" type="datetimeFigureOut">
              <a:rPr lang="en-GB" smtClean="0"/>
              <a:t>21/11/2018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36CD5-06FE-4414-BF58-2415F135D10D}" type="slidenum">
              <a:rPr lang="en-GB" smtClean="0"/>
              <a:t>‹#›</a:t>
            </a:fld>
            <a:endParaRPr lang="en-GB"/>
          </a:p>
        </p:txBody>
      </p:sp>
    </p:spTree>
    <p:extLst>
      <p:ext uri="{BB962C8B-B14F-4D97-AF65-F5344CB8AC3E}">
        <p14:creationId xmlns:p14="http://schemas.microsoft.com/office/powerpoint/2010/main" val="460927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ib.no/sites/w3.uib.no/files/styles/content_main/public/media/with_people.jpg?itok=4ib4CiTm" TargetMode="External"/><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63386" y="199799"/>
            <a:ext cx="10243457" cy="2387600"/>
          </a:xfrm>
        </p:spPr>
        <p:txBody>
          <a:bodyPr>
            <a:normAutofit fontScale="90000"/>
          </a:bodyPr>
          <a:lstStyle/>
          <a:p>
            <a:r>
              <a:rPr lang="en-GB" dirty="0" err="1" smtClean="0"/>
              <a:t>Hvorfor</a:t>
            </a:r>
            <a:r>
              <a:rPr lang="en-GB" dirty="0" smtClean="0"/>
              <a:t> </a:t>
            </a:r>
            <a:r>
              <a:rPr lang="en-GB" dirty="0" err="1" smtClean="0"/>
              <a:t>og</a:t>
            </a:r>
            <a:r>
              <a:rPr lang="en-GB" dirty="0" smtClean="0"/>
              <a:t> </a:t>
            </a:r>
            <a:r>
              <a:rPr lang="en-GB" dirty="0" err="1" smtClean="0"/>
              <a:t>hvordan</a:t>
            </a:r>
            <a:r>
              <a:rPr lang="en-GB" dirty="0" smtClean="0"/>
              <a:t> </a:t>
            </a:r>
            <a:r>
              <a:rPr lang="en-GB" dirty="0" err="1" smtClean="0"/>
              <a:t>skal</a:t>
            </a:r>
            <a:r>
              <a:rPr lang="en-GB" dirty="0" smtClean="0"/>
              <a:t> vi </a:t>
            </a:r>
            <a:r>
              <a:rPr lang="en-GB" dirty="0" err="1" smtClean="0"/>
              <a:t>forske</a:t>
            </a:r>
            <a:r>
              <a:rPr lang="en-GB" dirty="0" smtClean="0"/>
              <a:t> i </a:t>
            </a:r>
            <a:r>
              <a:rPr lang="en-GB" dirty="0" err="1" smtClean="0"/>
              <a:t>feltet</a:t>
            </a:r>
            <a:r>
              <a:rPr lang="en-GB" dirty="0" smtClean="0"/>
              <a:t> ‘global mental </a:t>
            </a:r>
            <a:r>
              <a:rPr lang="en-GB" dirty="0" err="1" smtClean="0"/>
              <a:t>helse</a:t>
            </a:r>
            <a:r>
              <a:rPr lang="en-GB" dirty="0" smtClean="0"/>
              <a:t> (GMH)’</a:t>
            </a:r>
            <a:endParaRPr lang="en-GB" dirty="0"/>
          </a:p>
        </p:txBody>
      </p:sp>
      <p:sp>
        <p:nvSpPr>
          <p:cNvPr id="3" name="Undertittel 2"/>
          <p:cNvSpPr>
            <a:spLocks noGrp="1"/>
          </p:cNvSpPr>
          <p:nvPr>
            <p:ph type="subTitle" idx="1"/>
          </p:nvPr>
        </p:nvSpPr>
        <p:spPr>
          <a:xfrm>
            <a:off x="1513114" y="2611212"/>
            <a:ext cx="9144000" cy="1655762"/>
          </a:xfrm>
        </p:spPr>
        <p:txBody>
          <a:bodyPr/>
          <a:lstStyle/>
          <a:p>
            <a:r>
              <a:rPr lang="en-GB" dirty="0" err="1" smtClean="0"/>
              <a:t>E</a:t>
            </a:r>
            <a:r>
              <a:rPr lang="en-GB" dirty="0" err="1" smtClean="0"/>
              <a:t>ksempler</a:t>
            </a:r>
            <a:r>
              <a:rPr lang="en-GB" dirty="0" smtClean="0"/>
              <a:t> </a:t>
            </a:r>
            <a:r>
              <a:rPr lang="en-GB" dirty="0" err="1" smtClean="0"/>
              <a:t>fra</a:t>
            </a:r>
            <a:r>
              <a:rPr lang="en-GB" dirty="0" smtClean="0"/>
              <a:t> Global Mental Health Research Group in Bergen</a:t>
            </a:r>
          </a:p>
          <a:p>
            <a:endParaRPr lang="en-GB" dirty="0" smtClean="0"/>
          </a:p>
          <a:p>
            <a:endParaRPr lang="en-GB" dirty="0" smtClean="0"/>
          </a:p>
          <a:p>
            <a:endParaRPr lang="en-GB" dirty="0"/>
          </a:p>
        </p:txBody>
      </p:sp>
      <p:sp>
        <p:nvSpPr>
          <p:cNvPr id="7" name="Undertittel 2"/>
          <p:cNvSpPr txBox="1">
            <a:spLocks/>
          </p:cNvSpPr>
          <p:nvPr/>
        </p:nvSpPr>
        <p:spPr>
          <a:xfrm>
            <a:off x="1287237" y="3076824"/>
            <a:ext cx="9144000" cy="165576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p>
          <a:p>
            <a:r>
              <a:rPr lang="en-GB" dirty="0" smtClean="0"/>
              <a:t>Ingunn Marie </a:t>
            </a:r>
            <a:r>
              <a:rPr lang="en-GB" dirty="0" err="1" smtClean="0"/>
              <a:t>Stadskleiv</a:t>
            </a:r>
            <a:r>
              <a:rPr lang="en-GB" dirty="0" smtClean="0"/>
              <a:t> Engebretsen</a:t>
            </a:r>
          </a:p>
          <a:p>
            <a:r>
              <a:rPr lang="en-GB" dirty="0" smtClean="0"/>
              <a:t>Professor, Centre for International health</a:t>
            </a:r>
          </a:p>
          <a:p>
            <a:r>
              <a:rPr lang="en-GB" dirty="0" smtClean="0"/>
              <a:t>Ingunn.Engebretsen@uib.no</a:t>
            </a:r>
          </a:p>
          <a:p>
            <a:r>
              <a:rPr lang="en-GB" dirty="0" smtClean="0"/>
              <a:t>Office: 55588553 Mobile: 97765015</a:t>
            </a:r>
            <a:endParaRPr lang="en-GB" dirty="0"/>
          </a:p>
        </p:txBody>
      </p:sp>
      <p:pic>
        <p:nvPicPr>
          <p:cNvPr id="8" name="Picture 4" descr="http://www.un.org/sustainabledevelopment/wp-content/uploads/2015/12/SDG_logo_with_UN_em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06" y="5222011"/>
            <a:ext cx="741045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kapd.h.uib.no/profilmanual/images/img01_elementer/ill_logo_03.png"/>
          <p:cNvPicPr>
            <a:picLocks noChangeAspect="1" noChangeArrowheads="1"/>
          </p:cNvPicPr>
          <p:nvPr/>
        </p:nvPicPr>
        <p:blipFill rotWithShape="1">
          <a:blip r:embed="rId3">
            <a:extLst>
              <a:ext uri="{28A0092B-C50C-407E-A947-70E740481C1C}">
                <a14:useLocalDpi xmlns:a14="http://schemas.microsoft.com/office/drawing/2010/main" val="0"/>
              </a:ext>
            </a:extLst>
          </a:blip>
          <a:srcRect t="48055" r="65141"/>
          <a:stretch/>
        </p:blipFill>
        <p:spPr bwMode="auto">
          <a:xfrm>
            <a:off x="10668001" y="5340201"/>
            <a:ext cx="1524000" cy="151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3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6. Innovation and research</a:t>
            </a:r>
            <a:endParaRPr lang="en-GB" dirty="0"/>
          </a:p>
        </p:txBody>
      </p:sp>
      <p:sp>
        <p:nvSpPr>
          <p:cNvPr id="3" name="Plassholder for innhold 2"/>
          <p:cNvSpPr>
            <a:spLocks noGrp="1"/>
          </p:cNvSpPr>
          <p:nvPr>
            <p:ph idx="1"/>
          </p:nvPr>
        </p:nvSpPr>
        <p:spPr/>
        <p:txBody>
          <a:bodyPr>
            <a:normAutofit/>
          </a:bodyPr>
          <a:lstStyle/>
          <a:p>
            <a:pPr marL="0" indent="0">
              <a:lnSpc>
                <a:spcPct val="120000"/>
              </a:lnSpc>
              <a:buNone/>
            </a:pPr>
            <a:r>
              <a:rPr lang="en-GB" dirty="0"/>
              <a:t>Investments </a:t>
            </a:r>
            <a:r>
              <a:rPr lang="en-GB" b="1" dirty="0"/>
              <a:t>in research </a:t>
            </a:r>
            <a:r>
              <a:rPr lang="en-GB" dirty="0"/>
              <a:t>and innovation</a:t>
            </a:r>
          </a:p>
          <a:p>
            <a:pPr>
              <a:lnSpc>
                <a:spcPct val="120000"/>
              </a:lnSpc>
              <a:buFontTx/>
              <a:buChar char="-"/>
            </a:pPr>
            <a:r>
              <a:rPr lang="en-GB" dirty="0"/>
              <a:t>diverse disciplines such as genomics, neuroscience, health services research, clinical sciences, and social sciences</a:t>
            </a:r>
          </a:p>
          <a:p>
            <a:pPr>
              <a:lnSpc>
                <a:spcPct val="120000"/>
              </a:lnSpc>
              <a:buFontTx/>
              <a:buChar char="-"/>
            </a:pPr>
            <a:r>
              <a:rPr lang="en-GB" dirty="0"/>
              <a:t>implementation </a:t>
            </a:r>
            <a:r>
              <a:rPr lang="en-GB" b="1" dirty="0"/>
              <a:t>research</a:t>
            </a:r>
            <a:r>
              <a:rPr lang="en-GB" dirty="0"/>
              <a:t> on scaling up mental health interventions and for </a:t>
            </a:r>
            <a:r>
              <a:rPr lang="en-GB" b="1" dirty="0"/>
              <a:t>discovery research </a:t>
            </a:r>
            <a:r>
              <a:rPr lang="en-GB" dirty="0"/>
              <a:t>to advance understanding of causes and mechanisms of mental disorders and develop effective interventions to prevent and treat them</a:t>
            </a:r>
          </a:p>
          <a:p>
            <a:pPr marL="0" indent="0">
              <a:buNone/>
            </a:pPr>
            <a:endParaRPr lang="en-GB" dirty="0"/>
          </a:p>
        </p:txBody>
      </p:sp>
    </p:spTree>
    <p:extLst>
      <p:ext uri="{BB962C8B-B14F-4D97-AF65-F5344CB8AC3E}">
        <p14:creationId xmlns:p14="http://schemas.microsoft.com/office/powerpoint/2010/main" val="141156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0317" y="5180"/>
            <a:ext cx="6254976" cy="1133624"/>
          </a:xfrm>
        </p:spPr>
        <p:txBody>
          <a:bodyPr/>
          <a:lstStyle/>
          <a:p>
            <a:r>
              <a:rPr lang="en-GB" b="1" dirty="0" smtClean="0"/>
              <a:t>Who we are</a:t>
            </a:r>
            <a:r>
              <a:rPr lang="en-GB" b="1" dirty="0" smtClean="0"/>
              <a:t>: The </a:t>
            </a:r>
            <a:r>
              <a:rPr lang="en-GB" b="1" dirty="0" smtClean="0"/>
              <a:t>global mental health research group</a:t>
            </a:r>
            <a:endParaRPr lang="en-GB" b="1" dirty="0"/>
          </a:p>
        </p:txBody>
      </p:sp>
      <p:sp>
        <p:nvSpPr>
          <p:cNvPr id="3" name="Plassholder for innhold 2"/>
          <p:cNvSpPr>
            <a:spLocks noGrp="1"/>
          </p:cNvSpPr>
          <p:nvPr>
            <p:ph idx="1"/>
          </p:nvPr>
        </p:nvSpPr>
        <p:spPr>
          <a:xfrm>
            <a:off x="6425293" y="1405469"/>
            <a:ext cx="5418363" cy="5158617"/>
          </a:xfrm>
        </p:spPr>
        <p:txBody>
          <a:bodyPr>
            <a:normAutofit lnSpcReduction="10000"/>
          </a:bodyPr>
          <a:lstStyle/>
          <a:p>
            <a:pPr marL="0" indent="0">
              <a:buNone/>
            </a:pPr>
            <a:r>
              <a:rPr lang="en-GB" dirty="0" smtClean="0"/>
              <a:t>Vision:</a:t>
            </a:r>
          </a:p>
          <a:p>
            <a:pPr marL="0" indent="0">
              <a:buNone/>
            </a:pPr>
            <a:r>
              <a:rPr lang="en-GB" dirty="0" smtClean="0"/>
              <a:t>“The </a:t>
            </a:r>
            <a:r>
              <a:rPr lang="en-GB" dirty="0"/>
              <a:t>Global mental health research group aims to build strong research competence in global mental health and global child and adolescent mental health</a:t>
            </a:r>
            <a:r>
              <a:rPr lang="en-GB" dirty="0" smtClean="0"/>
              <a:t>.” </a:t>
            </a:r>
          </a:p>
          <a:p>
            <a:pPr marL="0" indent="0">
              <a:buNone/>
            </a:pPr>
            <a:endParaRPr lang="en-GB" dirty="0"/>
          </a:p>
          <a:p>
            <a:pPr marL="0" indent="0">
              <a:buNone/>
            </a:pPr>
            <a:r>
              <a:rPr lang="en-GB" dirty="0" smtClean="0"/>
              <a:t>The </a:t>
            </a:r>
            <a:r>
              <a:rPr lang="en-GB" dirty="0"/>
              <a:t>group consists of senior scientists, clinicians and PhD/Master candidates. </a:t>
            </a:r>
            <a:endParaRPr lang="en-GB" dirty="0" smtClean="0"/>
          </a:p>
          <a:p>
            <a:pPr marL="0" indent="0">
              <a:buNone/>
            </a:pPr>
            <a:endParaRPr lang="en-GB" dirty="0"/>
          </a:p>
        </p:txBody>
      </p:sp>
      <p:pic>
        <p:nvPicPr>
          <p:cNvPr id="4" name="Picture 2" descr="http://kapd.h.uib.no/profilmanual/images/img01_elementer/ill_logo_03.png"/>
          <p:cNvPicPr>
            <a:picLocks noChangeAspect="1" noChangeArrowheads="1"/>
          </p:cNvPicPr>
          <p:nvPr/>
        </p:nvPicPr>
        <p:blipFill rotWithShape="1">
          <a:blip r:embed="rId2">
            <a:extLst>
              <a:ext uri="{28A0092B-C50C-407E-A947-70E740481C1C}">
                <a14:useLocalDpi xmlns:a14="http://schemas.microsoft.com/office/drawing/2010/main" val="0"/>
              </a:ext>
            </a:extLst>
          </a:blip>
          <a:srcRect t="48055" r="65141"/>
          <a:stretch/>
        </p:blipFill>
        <p:spPr bwMode="auto">
          <a:xfrm>
            <a:off x="10668001" y="5340201"/>
            <a:ext cx="1524000" cy="1517799"/>
          </a:xfrm>
          <a:prstGeom prst="rect">
            <a:avLst/>
          </a:prstGeom>
          <a:noFill/>
          <a:extLst>
            <a:ext uri="{909E8E84-426E-40DD-AFC4-6F175D3DCCD1}">
              <a14:hiddenFill xmlns:a14="http://schemas.microsoft.com/office/drawing/2010/main">
                <a:solidFill>
                  <a:srgbClr val="FFFFFF"/>
                </a:solidFill>
              </a14:hiddenFill>
            </a:ext>
          </a:extLst>
        </p:spPr>
      </p:pic>
      <p:pic>
        <p:nvPicPr>
          <p:cNvPr id="6" name="Plassholder for innhold 3"/>
          <p:cNvPicPr>
            <a:picLocks noGrp="1" noChangeAspect="1"/>
          </p:cNvPicPr>
          <p:nvPr>
            <p:ph idx="1"/>
          </p:nvPr>
        </p:nvPicPr>
        <p:blipFill rotWithShape="1">
          <a:blip r:embed="rId3"/>
          <a:srcRect l="56625" t="11964" r="9446"/>
          <a:stretch/>
        </p:blipFill>
        <p:spPr>
          <a:xfrm>
            <a:off x="288924" y="1314449"/>
            <a:ext cx="5973083" cy="4843353"/>
          </a:xfrm>
          <a:prstGeom prst="rect">
            <a:avLst/>
          </a:prstGeom>
        </p:spPr>
      </p:pic>
    </p:spTree>
    <p:extLst>
      <p:ext uri="{BB962C8B-B14F-4D97-AF65-F5344CB8AC3E}">
        <p14:creationId xmlns:p14="http://schemas.microsoft.com/office/powerpoint/2010/main" val="39973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b="1" dirty="0" smtClean="0"/>
              <a:t>Cross-cultural understanding</a:t>
            </a:r>
            <a:endParaRPr lang="en-GB" b="1" dirty="0"/>
          </a:p>
        </p:txBody>
      </p:sp>
      <p:sp>
        <p:nvSpPr>
          <p:cNvPr id="3" name="Plassholder for innhold 2"/>
          <p:cNvSpPr>
            <a:spLocks noGrp="1"/>
          </p:cNvSpPr>
          <p:nvPr>
            <p:ph idx="1"/>
          </p:nvPr>
        </p:nvSpPr>
        <p:spPr/>
        <p:txBody>
          <a:bodyPr/>
          <a:lstStyle/>
          <a:p>
            <a:r>
              <a:rPr lang="en-GB" dirty="0" smtClean="0"/>
              <a:t>Language</a:t>
            </a:r>
            <a:br>
              <a:rPr lang="en-GB" dirty="0" smtClean="0"/>
            </a:br>
            <a:endParaRPr lang="en-GB" dirty="0" smtClean="0"/>
          </a:p>
          <a:p>
            <a:pPr lvl="1"/>
            <a:r>
              <a:rPr lang="en-GB" dirty="0" smtClean="0"/>
              <a:t>Classification terms do not exist/are difficult to translate </a:t>
            </a:r>
          </a:p>
          <a:p>
            <a:pPr lvl="2"/>
            <a:r>
              <a:rPr lang="en-GB" dirty="0" smtClean="0"/>
              <a:t>E.g. Depression = World problems</a:t>
            </a:r>
          </a:p>
          <a:p>
            <a:pPr lvl="1"/>
            <a:r>
              <a:rPr lang="en-GB" dirty="0" smtClean="0"/>
              <a:t>Concepts are “foreign”</a:t>
            </a:r>
          </a:p>
          <a:p>
            <a:pPr lvl="2"/>
            <a:r>
              <a:rPr lang="en-GB" dirty="0" smtClean="0"/>
              <a:t>Hyperactivity = “bright”</a:t>
            </a:r>
          </a:p>
          <a:p>
            <a:pPr lvl="1"/>
            <a:r>
              <a:rPr lang="en-GB" dirty="0" smtClean="0"/>
              <a:t>Realities which are difficult are not embraced by the diagnostic system (lack of relevance)</a:t>
            </a:r>
          </a:p>
          <a:p>
            <a:pPr lvl="2"/>
            <a:r>
              <a:rPr lang="en-GB" dirty="0" smtClean="0"/>
              <a:t>Substance abuse in minors</a:t>
            </a:r>
          </a:p>
        </p:txBody>
      </p:sp>
      <p:sp>
        <p:nvSpPr>
          <p:cNvPr id="4" name="Plassholder for tekst 3"/>
          <p:cNvSpPr>
            <a:spLocks noGrp="1"/>
          </p:cNvSpPr>
          <p:nvPr>
            <p:ph type="body" sz="half" idx="2"/>
          </p:nvPr>
        </p:nvSpPr>
        <p:spPr/>
        <p:txBody>
          <a:bodyPr/>
          <a:lstStyle/>
          <a:p>
            <a:endParaRPr lang="en-GB" dirty="0"/>
          </a:p>
        </p:txBody>
      </p:sp>
      <p:pic>
        <p:nvPicPr>
          <p:cNvPr id="5"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9788" y="2490106"/>
            <a:ext cx="4000336" cy="2661557"/>
          </a:xfrm>
          <a:prstGeom prst="rect">
            <a:avLst/>
          </a:prstGeom>
        </p:spPr>
      </p:pic>
    </p:spTree>
    <p:extLst>
      <p:ext uri="{BB962C8B-B14F-4D97-AF65-F5344CB8AC3E}">
        <p14:creationId xmlns:p14="http://schemas.microsoft.com/office/powerpoint/2010/main" val="8490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Research response 1</a:t>
            </a:r>
            <a:endParaRPr lang="en-GB" dirty="0"/>
          </a:p>
        </p:txBody>
      </p:sp>
      <p:sp>
        <p:nvSpPr>
          <p:cNvPr id="3" name="Plassholder for innhold 2"/>
          <p:cNvSpPr>
            <a:spLocks noGrp="1"/>
          </p:cNvSpPr>
          <p:nvPr>
            <p:ph idx="1"/>
          </p:nvPr>
        </p:nvSpPr>
        <p:spPr>
          <a:xfrm>
            <a:off x="5356302" y="457199"/>
            <a:ext cx="6023123" cy="6074230"/>
          </a:xfrm>
        </p:spPr>
        <p:txBody>
          <a:bodyPr>
            <a:normAutofit fontScale="92500" lnSpcReduction="10000"/>
          </a:bodyPr>
          <a:lstStyle/>
          <a:p>
            <a:r>
              <a:rPr lang="en-GB" dirty="0"/>
              <a:t>"Are mental health problems in children being neglected? Preliminary results from </a:t>
            </a:r>
            <a:r>
              <a:rPr lang="en-GB" dirty="0" err="1"/>
              <a:t>SeeTheChild</a:t>
            </a:r>
            <a:r>
              <a:rPr lang="en-GB" dirty="0"/>
              <a:t> – Mental Child Health in </a:t>
            </a:r>
            <a:r>
              <a:rPr lang="en-GB" dirty="0" smtClean="0"/>
              <a:t>Uganda“ </a:t>
            </a:r>
            <a:br>
              <a:rPr lang="en-GB" dirty="0" smtClean="0"/>
            </a:br>
            <a:endParaRPr lang="en-GB" dirty="0" smtClean="0"/>
          </a:p>
          <a:p>
            <a:pPr lvl="1"/>
            <a:r>
              <a:rPr lang="en-GB" dirty="0" smtClean="0"/>
              <a:t>Opportunities in Master Theses, research track</a:t>
            </a:r>
          </a:p>
          <a:p>
            <a:pPr lvl="1"/>
            <a:r>
              <a:rPr lang="en-GB" dirty="0" smtClean="0"/>
              <a:t>Cheap, explorative</a:t>
            </a:r>
          </a:p>
          <a:p>
            <a:pPr lvl="1"/>
            <a:r>
              <a:rPr lang="en-GB" dirty="0" smtClean="0"/>
              <a:t>Opportunities for larger</a:t>
            </a:r>
            <a:br>
              <a:rPr lang="en-GB" dirty="0" smtClean="0"/>
            </a:br>
            <a:r>
              <a:rPr lang="en-GB" dirty="0" smtClean="0"/>
              <a:t>cross-disciplinary/</a:t>
            </a:r>
            <a:br>
              <a:rPr lang="en-GB" dirty="0" smtClean="0"/>
            </a:br>
            <a:r>
              <a:rPr lang="en-GB" dirty="0" smtClean="0"/>
              <a:t>cross-cultural collaboration</a:t>
            </a:r>
            <a:br>
              <a:rPr lang="en-GB" dirty="0" smtClean="0"/>
            </a:br>
            <a:endParaRPr lang="en-GB" dirty="0" smtClean="0"/>
          </a:p>
          <a:p>
            <a:pPr marL="0" indent="0">
              <a:buNone/>
            </a:pPr>
            <a:r>
              <a:rPr lang="en-GB" dirty="0" smtClean="0"/>
              <a:t>			</a:t>
            </a:r>
            <a:br>
              <a:rPr lang="en-GB" dirty="0" smtClean="0"/>
            </a:br>
            <a:r>
              <a:rPr lang="en-GB" dirty="0" smtClean="0"/>
              <a:t>			Vilde </a:t>
            </a:r>
            <a:r>
              <a:rPr lang="en-GB" dirty="0" err="1" smtClean="0"/>
              <a:t>Skylstad</a:t>
            </a:r>
            <a:endParaRPr lang="en-GB" dirty="0" smtClean="0"/>
          </a:p>
          <a:p>
            <a:pPr marL="0" indent="0">
              <a:buNone/>
            </a:pPr>
            <a:endParaRPr lang="en-GB" dirty="0"/>
          </a:p>
        </p:txBody>
      </p:sp>
      <p:pic>
        <p:nvPicPr>
          <p:cNvPr id="2052" name="Picture 4" descr="Bilde fra prosjektet SeeTheChild - U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96" y="2647270"/>
            <a:ext cx="4039829" cy="2528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lde Skylst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412" y="4553359"/>
            <a:ext cx="1321706" cy="178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6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788" y="138793"/>
            <a:ext cx="3932237" cy="1600200"/>
          </a:xfrm>
        </p:spPr>
        <p:txBody>
          <a:bodyPr/>
          <a:lstStyle/>
          <a:p>
            <a:r>
              <a:rPr lang="en-GB" b="1" dirty="0" smtClean="0"/>
              <a:t>Public policy and research response I</a:t>
            </a:r>
            <a:endParaRPr lang="en-GB" b="1" dirty="0"/>
          </a:p>
        </p:txBody>
      </p:sp>
      <p:sp>
        <p:nvSpPr>
          <p:cNvPr id="3" name="Plassholder for innhold 2"/>
          <p:cNvSpPr>
            <a:spLocks noGrp="1"/>
          </p:cNvSpPr>
          <p:nvPr>
            <p:ph idx="1"/>
          </p:nvPr>
        </p:nvSpPr>
        <p:spPr>
          <a:xfrm>
            <a:off x="5053693" y="1395639"/>
            <a:ext cx="6342516" cy="4873625"/>
          </a:xfrm>
        </p:spPr>
        <p:txBody>
          <a:bodyPr>
            <a:normAutofit/>
          </a:bodyPr>
          <a:lstStyle/>
          <a:p>
            <a:pPr marL="0" indent="0">
              <a:buNone/>
            </a:pPr>
            <a:endParaRPr lang="en-GB" dirty="0" smtClean="0"/>
          </a:p>
          <a:p>
            <a:pPr marL="0" indent="0">
              <a:buNone/>
            </a:pPr>
            <a:r>
              <a:rPr lang="en-GB" dirty="0" smtClean="0"/>
              <a:t>-&gt; Health system research (HSR)</a:t>
            </a:r>
          </a:p>
          <a:p>
            <a:pPr marL="0" indent="0">
              <a:buNone/>
            </a:pPr>
            <a:r>
              <a:rPr lang="en-GB" dirty="0" smtClean="0"/>
              <a:t>-&gt; Intervention research </a:t>
            </a:r>
          </a:p>
          <a:p>
            <a:pPr marL="0" indent="0">
              <a:buNone/>
            </a:pPr>
            <a:r>
              <a:rPr lang="en-GB" dirty="0"/>
              <a:t>	</a:t>
            </a:r>
            <a:r>
              <a:rPr lang="en-GB" dirty="0" smtClean="0"/>
              <a:t>- efficacy trials</a:t>
            </a:r>
          </a:p>
          <a:p>
            <a:pPr marL="0" indent="0">
              <a:buNone/>
            </a:pPr>
            <a:r>
              <a:rPr lang="en-GB" dirty="0" smtClean="0"/>
              <a:t>-&gt; Implementation research</a:t>
            </a:r>
          </a:p>
          <a:p>
            <a:pPr marL="0" indent="0">
              <a:buNone/>
            </a:pPr>
            <a:r>
              <a:rPr lang="en-GB" dirty="0"/>
              <a:t>	</a:t>
            </a:r>
            <a:r>
              <a:rPr lang="en-GB" dirty="0" smtClean="0"/>
              <a:t>- addressing the KNOW-DO 	gap</a:t>
            </a:r>
            <a:br>
              <a:rPr lang="en-GB" dirty="0" smtClean="0"/>
            </a:br>
            <a:endParaRPr lang="en-GB" dirty="0" smtClean="0"/>
          </a:p>
          <a:p>
            <a:pPr marL="0" indent="0">
              <a:buNone/>
            </a:pPr>
            <a:r>
              <a:rPr lang="en-GB" dirty="0"/>
              <a:t> </a:t>
            </a:r>
            <a:endParaRPr lang="en-GB" dirty="0"/>
          </a:p>
        </p:txBody>
      </p:sp>
      <p:sp>
        <p:nvSpPr>
          <p:cNvPr id="4" name="Plassholder for tekst 3"/>
          <p:cNvSpPr>
            <a:spLocks noGrp="1"/>
          </p:cNvSpPr>
          <p:nvPr>
            <p:ph type="body" sz="half" idx="2"/>
          </p:nvPr>
        </p:nvSpPr>
        <p:spPr/>
        <p:txBody>
          <a:bodyPr/>
          <a:lstStyle/>
          <a:p>
            <a:endParaRPr lang="en-GB" dirty="0"/>
          </a:p>
        </p:txBody>
      </p:sp>
      <p:pic>
        <p:nvPicPr>
          <p:cNvPr id="56" name="Picture 2" descr="http://evidencebasedliving.human.cornell.edu/files/2010/05/6727_science_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25" y="2057399"/>
            <a:ext cx="3341089" cy="44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7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Slide Number Placeholder 3"/>
          <p:cNvSpPr txBox="1">
            <a:spLocks noGrp="1"/>
          </p:cNvSpPr>
          <p:nvPr/>
        </p:nvSpPr>
        <p:spPr bwMode="auto">
          <a:xfrm>
            <a:off x="8077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fld id="{08301250-B811-4494-A54D-F567CBD1A4A1}" type="slidenum">
              <a:rPr lang="en-US" sz="1400"/>
              <a:pPr algn="r">
                <a:defRPr/>
              </a:pPr>
              <a:t>15</a:t>
            </a:fld>
            <a:endParaRPr lang="en-US" sz="1400"/>
          </a:p>
        </p:txBody>
      </p:sp>
      <p:grpSp>
        <p:nvGrpSpPr>
          <p:cNvPr id="27652" name="Group 1026"/>
          <p:cNvGrpSpPr>
            <a:grpSpLocks/>
          </p:cNvGrpSpPr>
          <p:nvPr/>
        </p:nvGrpSpPr>
        <p:grpSpPr bwMode="auto">
          <a:xfrm>
            <a:off x="3505200" y="2286000"/>
            <a:ext cx="1524000" cy="914400"/>
            <a:chOff x="384" y="720"/>
            <a:chExt cx="960" cy="576"/>
          </a:xfrm>
        </p:grpSpPr>
        <p:sp>
          <p:nvSpPr>
            <p:cNvPr id="27678" name="AutoShape 1027"/>
            <p:cNvSpPr>
              <a:spLocks noChangeArrowheads="1"/>
            </p:cNvSpPr>
            <p:nvPr/>
          </p:nvSpPr>
          <p:spPr bwMode="auto">
            <a:xfrm>
              <a:off x="384" y="720"/>
              <a:ext cx="960" cy="576"/>
            </a:xfrm>
            <a:prstGeom prst="homePlate">
              <a:avLst>
                <a:gd name="adj" fmla="val 41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79" name="Text Box 1028"/>
            <p:cNvSpPr txBox="1">
              <a:spLocks noChangeArrowheads="1"/>
            </p:cNvSpPr>
            <p:nvPr/>
          </p:nvSpPr>
          <p:spPr bwMode="auto">
            <a:xfrm>
              <a:off x="432" y="816"/>
              <a:ext cx="72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a:solidFill>
                    <a:srgbClr val="FF0000"/>
                  </a:solidFill>
                  <a:latin typeface="Arial" charset="0"/>
                </a:rPr>
                <a:t>Basic </a:t>
              </a:r>
            </a:p>
            <a:p>
              <a:pPr algn="ctr">
                <a:lnSpc>
                  <a:spcPct val="90000"/>
                </a:lnSpc>
                <a:spcBef>
                  <a:spcPct val="0"/>
                </a:spcBef>
                <a:buFontTx/>
                <a:buNone/>
              </a:pPr>
              <a:r>
                <a:rPr lang="es-ES_tradnl" altLang="nb-NO" sz="1800" b="1" dirty="0" err="1">
                  <a:solidFill>
                    <a:srgbClr val="FF0000"/>
                  </a:solidFill>
                  <a:latin typeface="Arial" charset="0"/>
                </a:rPr>
                <a:t>research</a:t>
              </a:r>
              <a:endParaRPr lang="ca-ES" altLang="nb-NO" sz="1800" b="1" dirty="0">
                <a:solidFill>
                  <a:srgbClr val="FF0000"/>
                </a:solidFill>
                <a:latin typeface="Arial" charset="0"/>
              </a:endParaRPr>
            </a:p>
          </p:txBody>
        </p:sp>
      </p:grpSp>
      <p:grpSp>
        <p:nvGrpSpPr>
          <p:cNvPr id="27653" name="Group 1029"/>
          <p:cNvGrpSpPr>
            <a:grpSpLocks/>
          </p:cNvGrpSpPr>
          <p:nvPr/>
        </p:nvGrpSpPr>
        <p:grpSpPr bwMode="auto">
          <a:xfrm>
            <a:off x="3492500" y="1143000"/>
            <a:ext cx="1536700" cy="914400"/>
            <a:chOff x="1528" y="720"/>
            <a:chExt cx="968" cy="576"/>
          </a:xfrm>
        </p:grpSpPr>
        <p:sp>
          <p:nvSpPr>
            <p:cNvPr id="27676" name="AutoShape 1030"/>
            <p:cNvSpPr>
              <a:spLocks noChangeArrowheads="1"/>
            </p:cNvSpPr>
            <p:nvPr/>
          </p:nvSpPr>
          <p:spPr bwMode="auto">
            <a:xfrm>
              <a:off x="1536" y="720"/>
              <a:ext cx="960" cy="576"/>
            </a:xfrm>
            <a:prstGeom prst="homePlate">
              <a:avLst>
                <a:gd name="adj" fmla="val 41667"/>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77" name="Text Box 1031"/>
            <p:cNvSpPr txBox="1">
              <a:spLocks noChangeArrowheads="1"/>
            </p:cNvSpPr>
            <p:nvPr/>
          </p:nvSpPr>
          <p:spPr bwMode="auto">
            <a:xfrm>
              <a:off x="1528" y="823"/>
              <a:ext cx="876"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err="1">
                  <a:solidFill>
                    <a:srgbClr val="FF0000"/>
                  </a:solidFill>
                  <a:latin typeface="Arial" charset="0"/>
                </a:rPr>
                <a:t>production</a:t>
              </a:r>
              <a:endParaRPr lang="es-ES_tradnl" altLang="nb-NO" sz="1800" b="1" dirty="0">
                <a:solidFill>
                  <a:srgbClr val="FF0000"/>
                </a:solidFill>
                <a:latin typeface="Arial" charset="0"/>
              </a:endParaRPr>
            </a:p>
            <a:p>
              <a:pPr algn="ctr">
                <a:lnSpc>
                  <a:spcPct val="90000"/>
                </a:lnSpc>
                <a:spcBef>
                  <a:spcPct val="0"/>
                </a:spcBef>
                <a:buFontTx/>
                <a:buNone/>
              </a:pPr>
              <a:r>
                <a:rPr lang="es-ES_tradnl" altLang="nb-NO" sz="1800" b="1" dirty="0">
                  <a:solidFill>
                    <a:srgbClr val="FF0000"/>
                  </a:solidFill>
                  <a:latin typeface="Arial" charset="0"/>
                </a:rPr>
                <a:t>GMP</a:t>
              </a:r>
            </a:p>
          </p:txBody>
        </p:sp>
      </p:grpSp>
      <p:grpSp>
        <p:nvGrpSpPr>
          <p:cNvPr id="27654" name="Group 1032"/>
          <p:cNvGrpSpPr>
            <a:grpSpLocks/>
          </p:cNvGrpSpPr>
          <p:nvPr/>
        </p:nvGrpSpPr>
        <p:grpSpPr bwMode="auto">
          <a:xfrm>
            <a:off x="5257800" y="1676400"/>
            <a:ext cx="1524000" cy="914400"/>
            <a:chOff x="384" y="720"/>
            <a:chExt cx="960" cy="576"/>
          </a:xfrm>
        </p:grpSpPr>
        <p:sp>
          <p:nvSpPr>
            <p:cNvPr id="27674" name="AutoShape 1033"/>
            <p:cNvSpPr>
              <a:spLocks noChangeArrowheads="1"/>
            </p:cNvSpPr>
            <p:nvPr/>
          </p:nvSpPr>
          <p:spPr bwMode="auto">
            <a:xfrm>
              <a:off x="384" y="720"/>
              <a:ext cx="960" cy="576"/>
            </a:xfrm>
            <a:prstGeom prst="homePlate">
              <a:avLst>
                <a:gd name="adj" fmla="val 41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75" name="Text Box 1034"/>
            <p:cNvSpPr txBox="1">
              <a:spLocks noChangeArrowheads="1"/>
            </p:cNvSpPr>
            <p:nvPr/>
          </p:nvSpPr>
          <p:spPr bwMode="auto">
            <a:xfrm>
              <a:off x="432" y="816"/>
              <a:ext cx="720" cy="37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err="1">
                  <a:solidFill>
                    <a:srgbClr val="FF0000"/>
                  </a:solidFill>
                  <a:latin typeface="Arial" charset="0"/>
                </a:rPr>
                <a:t>Phase</a:t>
              </a:r>
              <a:r>
                <a:rPr lang="es-ES_tradnl" altLang="nb-NO" sz="1800" b="1" dirty="0">
                  <a:solidFill>
                    <a:srgbClr val="FF0000"/>
                  </a:solidFill>
                  <a:latin typeface="Arial" charset="0"/>
                </a:rPr>
                <a:t> I</a:t>
              </a:r>
            </a:p>
            <a:p>
              <a:pPr algn="ctr">
                <a:lnSpc>
                  <a:spcPct val="90000"/>
                </a:lnSpc>
                <a:spcBef>
                  <a:spcPct val="0"/>
                </a:spcBef>
                <a:buFontTx/>
                <a:buNone/>
              </a:pPr>
              <a:r>
                <a:rPr lang="es-ES_tradnl" altLang="nb-NO" sz="1800" b="1" dirty="0" err="1">
                  <a:solidFill>
                    <a:srgbClr val="FF0000"/>
                  </a:solidFill>
                  <a:latin typeface="Arial" charset="0"/>
                </a:rPr>
                <a:t>Trials</a:t>
              </a:r>
              <a:endParaRPr lang="ca-ES" altLang="nb-NO" sz="1800" b="1" dirty="0">
                <a:solidFill>
                  <a:srgbClr val="FF0000"/>
                </a:solidFill>
                <a:latin typeface="Arial" charset="0"/>
              </a:endParaRPr>
            </a:p>
          </p:txBody>
        </p:sp>
      </p:grpSp>
      <p:sp>
        <p:nvSpPr>
          <p:cNvPr id="27655" name="Text Box 1035"/>
          <p:cNvSpPr txBox="1">
            <a:spLocks noChangeArrowheads="1"/>
          </p:cNvSpPr>
          <p:nvPr/>
        </p:nvSpPr>
        <p:spPr bwMode="auto">
          <a:xfrm>
            <a:off x="5410200" y="3124200"/>
            <a:ext cx="121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nb-NO" sz="1600" b="1">
                <a:solidFill>
                  <a:srgbClr val="000099"/>
                </a:solidFill>
                <a:latin typeface="Arial" charset="0"/>
              </a:rPr>
              <a:t>Biological Response</a:t>
            </a:r>
          </a:p>
          <a:p>
            <a:pPr>
              <a:spcBef>
                <a:spcPct val="0"/>
              </a:spcBef>
              <a:buFontTx/>
              <a:buNone/>
            </a:pPr>
            <a:r>
              <a:rPr lang="es-ES_tradnl" altLang="nb-NO" sz="1600" b="1">
                <a:solidFill>
                  <a:srgbClr val="000099"/>
                </a:solidFill>
                <a:latin typeface="Arial" charset="0"/>
              </a:rPr>
              <a:t>Safety</a:t>
            </a:r>
            <a:endParaRPr lang="ca-ES" altLang="nb-NO" sz="1600" b="1">
              <a:solidFill>
                <a:srgbClr val="000099"/>
              </a:solidFill>
              <a:latin typeface="Arial" charset="0"/>
            </a:endParaRPr>
          </a:p>
        </p:txBody>
      </p:sp>
      <p:grpSp>
        <p:nvGrpSpPr>
          <p:cNvPr id="27656" name="Group 1036"/>
          <p:cNvGrpSpPr>
            <a:grpSpLocks/>
          </p:cNvGrpSpPr>
          <p:nvPr/>
        </p:nvGrpSpPr>
        <p:grpSpPr bwMode="auto">
          <a:xfrm>
            <a:off x="7086600" y="3124200"/>
            <a:ext cx="1524000" cy="914400"/>
            <a:chOff x="3408" y="1968"/>
            <a:chExt cx="960" cy="576"/>
          </a:xfrm>
        </p:grpSpPr>
        <p:sp>
          <p:nvSpPr>
            <p:cNvPr id="27672" name="AutoShape 1037"/>
            <p:cNvSpPr>
              <a:spLocks noChangeArrowheads="1"/>
            </p:cNvSpPr>
            <p:nvPr/>
          </p:nvSpPr>
          <p:spPr bwMode="auto">
            <a:xfrm>
              <a:off x="3408" y="1968"/>
              <a:ext cx="960" cy="576"/>
            </a:xfrm>
            <a:prstGeom prst="homePlate">
              <a:avLst>
                <a:gd name="adj" fmla="val 41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73" name="Text Box 1038"/>
            <p:cNvSpPr txBox="1">
              <a:spLocks noChangeArrowheads="1"/>
            </p:cNvSpPr>
            <p:nvPr/>
          </p:nvSpPr>
          <p:spPr bwMode="auto">
            <a:xfrm>
              <a:off x="3456" y="2016"/>
              <a:ext cx="720" cy="37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err="1">
                  <a:solidFill>
                    <a:srgbClr val="FF0000"/>
                  </a:solidFill>
                  <a:latin typeface="Arial" charset="0"/>
                </a:rPr>
                <a:t>Phase</a:t>
              </a:r>
              <a:r>
                <a:rPr lang="es-ES_tradnl" altLang="nb-NO" sz="1800" b="1" dirty="0">
                  <a:solidFill>
                    <a:srgbClr val="FF0000"/>
                  </a:solidFill>
                  <a:latin typeface="Arial" charset="0"/>
                </a:rPr>
                <a:t> III</a:t>
              </a:r>
            </a:p>
            <a:p>
              <a:pPr algn="ctr">
                <a:lnSpc>
                  <a:spcPct val="90000"/>
                </a:lnSpc>
                <a:spcBef>
                  <a:spcPct val="0"/>
                </a:spcBef>
                <a:buFontTx/>
                <a:buNone/>
              </a:pPr>
              <a:r>
                <a:rPr lang="es-ES_tradnl" altLang="nb-NO" sz="1800" b="1" dirty="0" err="1">
                  <a:solidFill>
                    <a:srgbClr val="FF0000"/>
                  </a:solidFill>
                  <a:latin typeface="Arial" charset="0"/>
                </a:rPr>
                <a:t>Trials</a:t>
              </a:r>
              <a:endParaRPr lang="ca-ES" altLang="nb-NO" sz="1800" b="1" dirty="0">
                <a:solidFill>
                  <a:srgbClr val="FF0000"/>
                </a:solidFill>
                <a:latin typeface="Arial" charset="0"/>
              </a:endParaRPr>
            </a:p>
          </p:txBody>
        </p:sp>
      </p:grpSp>
      <p:sp>
        <p:nvSpPr>
          <p:cNvPr id="27657" name="Text Box 1039"/>
          <p:cNvSpPr txBox="1">
            <a:spLocks noChangeArrowheads="1"/>
          </p:cNvSpPr>
          <p:nvPr/>
        </p:nvSpPr>
        <p:spPr bwMode="auto">
          <a:xfrm>
            <a:off x="7265378" y="4114800"/>
            <a:ext cx="256442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nb-NO" sz="1600" b="1">
                <a:solidFill>
                  <a:srgbClr val="000099"/>
                </a:solidFill>
                <a:latin typeface="Arial" charset="0"/>
              </a:rPr>
              <a:t>Efficacy/Effectiveness</a:t>
            </a:r>
            <a:endParaRPr lang="ca-ES" altLang="nb-NO" sz="1600" b="1">
              <a:solidFill>
                <a:srgbClr val="000099"/>
              </a:solidFill>
              <a:latin typeface="Arial" charset="0"/>
            </a:endParaRPr>
          </a:p>
        </p:txBody>
      </p:sp>
      <p:grpSp>
        <p:nvGrpSpPr>
          <p:cNvPr id="27658" name="Group 1040"/>
          <p:cNvGrpSpPr>
            <a:grpSpLocks/>
          </p:cNvGrpSpPr>
          <p:nvPr/>
        </p:nvGrpSpPr>
        <p:grpSpPr bwMode="auto">
          <a:xfrm>
            <a:off x="8610600" y="3124200"/>
            <a:ext cx="1524000" cy="914400"/>
            <a:chOff x="384" y="720"/>
            <a:chExt cx="960" cy="576"/>
          </a:xfrm>
        </p:grpSpPr>
        <p:sp>
          <p:nvSpPr>
            <p:cNvPr id="27670" name="AutoShape 1041"/>
            <p:cNvSpPr>
              <a:spLocks noChangeArrowheads="1"/>
            </p:cNvSpPr>
            <p:nvPr/>
          </p:nvSpPr>
          <p:spPr bwMode="auto">
            <a:xfrm>
              <a:off x="384" y="720"/>
              <a:ext cx="960" cy="576"/>
            </a:xfrm>
            <a:prstGeom prst="homePlate">
              <a:avLst>
                <a:gd name="adj" fmla="val 41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71" name="Text Box 1042"/>
            <p:cNvSpPr txBox="1">
              <a:spLocks noChangeArrowheads="1"/>
            </p:cNvSpPr>
            <p:nvPr/>
          </p:nvSpPr>
          <p:spPr bwMode="auto">
            <a:xfrm>
              <a:off x="432" y="816"/>
              <a:ext cx="720" cy="37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err="1">
                  <a:solidFill>
                    <a:srgbClr val="FF0000"/>
                  </a:solidFill>
                  <a:latin typeface="Arial" charset="0"/>
                </a:rPr>
                <a:t>Phase</a:t>
              </a:r>
              <a:r>
                <a:rPr lang="es-ES_tradnl" altLang="nb-NO" sz="1800" b="1" dirty="0">
                  <a:solidFill>
                    <a:srgbClr val="FF0000"/>
                  </a:solidFill>
                  <a:latin typeface="Arial" charset="0"/>
                </a:rPr>
                <a:t> IV</a:t>
              </a:r>
            </a:p>
            <a:p>
              <a:pPr algn="ctr">
                <a:lnSpc>
                  <a:spcPct val="90000"/>
                </a:lnSpc>
                <a:spcBef>
                  <a:spcPct val="0"/>
                </a:spcBef>
                <a:buFontTx/>
                <a:buNone/>
              </a:pPr>
              <a:r>
                <a:rPr lang="es-ES_tradnl" altLang="nb-NO" sz="1800" b="1" dirty="0" err="1">
                  <a:solidFill>
                    <a:srgbClr val="FF0000"/>
                  </a:solidFill>
                  <a:latin typeface="Arial" charset="0"/>
                </a:rPr>
                <a:t>studies</a:t>
              </a:r>
              <a:endParaRPr lang="ca-ES" altLang="nb-NO" sz="1800" b="1" dirty="0">
                <a:solidFill>
                  <a:srgbClr val="FF0000"/>
                </a:solidFill>
                <a:latin typeface="Arial" charset="0"/>
              </a:endParaRPr>
            </a:p>
          </p:txBody>
        </p:sp>
      </p:grpSp>
      <p:sp>
        <p:nvSpPr>
          <p:cNvPr id="27659" name="Line 1043"/>
          <p:cNvSpPr>
            <a:spLocks noChangeShapeType="1"/>
          </p:cNvSpPr>
          <p:nvPr/>
        </p:nvSpPr>
        <p:spPr bwMode="auto">
          <a:xfrm>
            <a:off x="1752600" y="3886200"/>
            <a:ext cx="464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0" name="Text Box 1044"/>
          <p:cNvSpPr txBox="1">
            <a:spLocks noChangeArrowheads="1"/>
          </p:cNvSpPr>
          <p:nvPr/>
        </p:nvSpPr>
        <p:spPr bwMode="auto">
          <a:xfrm>
            <a:off x="2286000" y="3886202"/>
            <a:ext cx="34676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nb-NO" sz="1800" b="1">
                <a:latin typeface="Arial" charset="0"/>
              </a:rPr>
              <a:t>pipeline:</a:t>
            </a:r>
          </a:p>
          <a:p>
            <a:pPr>
              <a:spcBef>
                <a:spcPct val="0"/>
              </a:spcBef>
              <a:buFontTx/>
              <a:buNone/>
            </a:pPr>
            <a:r>
              <a:rPr lang="es-ES_tradnl" altLang="nb-NO" sz="1800" b="1">
                <a:latin typeface="Arial" charset="0"/>
              </a:rPr>
              <a:t>  - industry</a:t>
            </a:r>
          </a:p>
          <a:p>
            <a:pPr>
              <a:spcBef>
                <a:spcPct val="0"/>
              </a:spcBef>
              <a:buFontTx/>
              <a:buNone/>
            </a:pPr>
            <a:r>
              <a:rPr lang="es-ES_tradnl" altLang="nb-NO" sz="1800" b="1">
                <a:latin typeface="Arial" charset="0"/>
              </a:rPr>
              <a:t>  - public research institutions</a:t>
            </a:r>
          </a:p>
          <a:p>
            <a:pPr>
              <a:spcBef>
                <a:spcPct val="0"/>
              </a:spcBef>
              <a:buFontTx/>
              <a:buNone/>
            </a:pPr>
            <a:r>
              <a:rPr lang="es-ES_tradnl" altLang="nb-NO" sz="1800" b="1">
                <a:latin typeface="Arial" charset="0"/>
              </a:rPr>
              <a:t>  - others</a:t>
            </a:r>
            <a:endParaRPr lang="ca-ES" altLang="nb-NO" sz="1800" b="1">
              <a:latin typeface="Arial" charset="0"/>
            </a:endParaRPr>
          </a:p>
        </p:txBody>
      </p:sp>
      <p:sp>
        <p:nvSpPr>
          <p:cNvPr id="27661" name="Rectangle 1047"/>
          <p:cNvSpPr>
            <a:spLocks noChangeArrowheads="1"/>
          </p:cNvSpPr>
          <p:nvPr/>
        </p:nvSpPr>
        <p:spPr bwMode="auto">
          <a:xfrm>
            <a:off x="3657601" y="304801"/>
            <a:ext cx="444384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nb-NO" sz="2200" b="1" u="sng">
                <a:solidFill>
                  <a:srgbClr val="000099"/>
                </a:solidFill>
                <a:latin typeface="Arial" charset="0"/>
              </a:rPr>
              <a:t>The clinical/field trials pathway:</a:t>
            </a:r>
            <a:endParaRPr lang="es-ES_tradnl" altLang="nb-NO" sz="2200" b="1">
              <a:solidFill>
                <a:srgbClr val="000099"/>
              </a:solidFill>
              <a:latin typeface="Arial" charset="0"/>
            </a:endParaRPr>
          </a:p>
        </p:txBody>
      </p:sp>
      <p:grpSp>
        <p:nvGrpSpPr>
          <p:cNvPr id="27662" name="Group 1050"/>
          <p:cNvGrpSpPr>
            <a:grpSpLocks/>
          </p:cNvGrpSpPr>
          <p:nvPr/>
        </p:nvGrpSpPr>
        <p:grpSpPr bwMode="auto">
          <a:xfrm>
            <a:off x="6106258" y="2457450"/>
            <a:ext cx="1524000" cy="762000"/>
            <a:chOff x="3408" y="1968"/>
            <a:chExt cx="960" cy="576"/>
          </a:xfrm>
        </p:grpSpPr>
        <p:sp>
          <p:nvSpPr>
            <p:cNvPr id="27668" name="AutoShape 1051"/>
            <p:cNvSpPr>
              <a:spLocks noChangeArrowheads="1"/>
            </p:cNvSpPr>
            <p:nvPr/>
          </p:nvSpPr>
          <p:spPr bwMode="auto">
            <a:xfrm>
              <a:off x="3408" y="1968"/>
              <a:ext cx="960" cy="576"/>
            </a:xfrm>
            <a:prstGeom prst="homePlate">
              <a:avLst>
                <a:gd name="adj" fmla="val 41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69" name="Text Box 1052"/>
            <p:cNvSpPr txBox="1">
              <a:spLocks noChangeArrowheads="1"/>
            </p:cNvSpPr>
            <p:nvPr/>
          </p:nvSpPr>
          <p:spPr bwMode="auto">
            <a:xfrm>
              <a:off x="3456" y="2016"/>
              <a:ext cx="720" cy="44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s-ES_tradnl" altLang="nb-NO" sz="1800" b="1" dirty="0" err="1">
                  <a:solidFill>
                    <a:srgbClr val="FF0000"/>
                  </a:solidFill>
                  <a:latin typeface="Arial" charset="0"/>
                </a:rPr>
                <a:t>Phase</a:t>
              </a:r>
              <a:r>
                <a:rPr lang="es-ES_tradnl" altLang="nb-NO" sz="1800" b="1" dirty="0">
                  <a:solidFill>
                    <a:srgbClr val="FF0000"/>
                  </a:solidFill>
                  <a:latin typeface="Arial" charset="0"/>
                </a:rPr>
                <a:t> II</a:t>
              </a:r>
            </a:p>
            <a:p>
              <a:pPr algn="ctr">
                <a:lnSpc>
                  <a:spcPct val="90000"/>
                </a:lnSpc>
                <a:spcBef>
                  <a:spcPct val="0"/>
                </a:spcBef>
                <a:buFontTx/>
                <a:buNone/>
              </a:pPr>
              <a:r>
                <a:rPr lang="es-ES_tradnl" altLang="nb-NO" sz="1800" b="1" dirty="0" err="1">
                  <a:solidFill>
                    <a:srgbClr val="FF0000"/>
                  </a:solidFill>
                  <a:latin typeface="Arial" charset="0"/>
                </a:rPr>
                <a:t>Trials</a:t>
              </a:r>
              <a:endParaRPr lang="ca-ES" altLang="nb-NO" sz="1800" b="1" dirty="0">
                <a:solidFill>
                  <a:srgbClr val="FF0000"/>
                </a:solidFill>
                <a:latin typeface="Arial" charset="0"/>
              </a:endParaRPr>
            </a:p>
          </p:txBody>
        </p:sp>
      </p:grpSp>
      <p:grpSp>
        <p:nvGrpSpPr>
          <p:cNvPr id="370723" name="Group 1059"/>
          <p:cNvGrpSpPr>
            <a:grpSpLocks/>
          </p:cNvGrpSpPr>
          <p:nvPr/>
        </p:nvGrpSpPr>
        <p:grpSpPr bwMode="auto">
          <a:xfrm>
            <a:off x="1869831" y="5029200"/>
            <a:ext cx="8582758" cy="1431687"/>
            <a:chOff x="236" y="3168"/>
            <a:chExt cx="5857" cy="824"/>
          </a:xfrm>
        </p:grpSpPr>
        <p:sp>
          <p:nvSpPr>
            <p:cNvPr id="27664" name="Text Box 1053"/>
            <p:cNvSpPr txBox="1">
              <a:spLocks noChangeArrowheads="1"/>
            </p:cNvSpPr>
            <p:nvPr/>
          </p:nvSpPr>
          <p:spPr bwMode="auto">
            <a:xfrm>
              <a:off x="236" y="3632"/>
              <a:ext cx="5857"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nb-NO" sz="2600" b="1" baseline="-14000">
                  <a:solidFill>
                    <a:srgbClr val="CC0000"/>
                  </a:solidFill>
                  <a:latin typeface="Arial" charset="0"/>
                </a:rPr>
                <a:t>Clinical/Field trials: Critical instrument from product development to implementation and thereby for product development</a:t>
              </a:r>
              <a:endParaRPr lang="en-US" altLang="nb-NO" sz="2000" b="1" baseline="-14000">
                <a:solidFill>
                  <a:srgbClr val="CC0000"/>
                </a:solidFill>
                <a:latin typeface="Arial" charset="0"/>
              </a:endParaRPr>
            </a:p>
          </p:txBody>
        </p:sp>
        <p:sp>
          <p:nvSpPr>
            <p:cNvPr id="27665" name="AutoShape 1055"/>
            <p:cNvSpPr>
              <a:spLocks noChangeArrowheads="1"/>
            </p:cNvSpPr>
            <p:nvPr/>
          </p:nvSpPr>
          <p:spPr bwMode="auto">
            <a:xfrm>
              <a:off x="1752" y="3240"/>
              <a:ext cx="632" cy="224"/>
            </a:xfrm>
            <a:prstGeom prst="rightArrow">
              <a:avLst>
                <a:gd name="adj1" fmla="val 50000"/>
                <a:gd name="adj2" fmla="val 7053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66" name="AutoShape 1057"/>
            <p:cNvSpPr>
              <a:spLocks noChangeArrowheads="1"/>
            </p:cNvSpPr>
            <p:nvPr/>
          </p:nvSpPr>
          <p:spPr bwMode="auto">
            <a:xfrm>
              <a:off x="3792" y="3240"/>
              <a:ext cx="632" cy="224"/>
            </a:xfrm>
            <a:prstGeom prst="rightArrow">
              <a:avLst>
                <a:gd name="adj1" fmla="val 50000"/>
                <a:gd name="adj2" fmla="val 7053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endParaRPr lang="nb-NO" altLang="nb-NO" sz="2000" b="1" baseline="-14000">
                <a:latin typeface="Arial" charset="0"/>
              </a:endParaRPr>
            </a:p>
          </p:txBody>
        </p:sp>
        <p:sp>
          <p:nvSpPr>
            <p:cNvPr id="27667" name="Text Box 1058"/>
            <p:cNvSpPr txBox="1">
              <a:spLocks noChangeArrowheads="1"/>
            </p:cNvSpPr>
            <p:nvPr/>
          </p:nvSpPr>
          <p:spPr bwMode="auto">
            <a:xfrm>
              <a:off x="2488" y="3168"/>
              <a:ext cx="123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GB" altLang="nb-NO" sz="3600" b="1" baseline="-14000">
                  <a:solidFill>
                    <a:srgbClr val="CC0000"/>
                  </a:solidFill>
                  <a:latin typeface="Arial" charset="0"/>
                </a:rPr>
                <a:t>PULL</a:t>
              </a:r>
              <a:endParaRPr lang="en-GB" altLang="nb-NO" sz="2000" b="1" baseline="-14000">
                <a:latin typeface="Arial" charset="0"/>
              </a:endParaRPr>
            </a:p>
          </p:txBody>
        </p:sp>
      </p:grpSp>
    </p:spTree>
    <p:extLst>
      <p:ext uri="{BB962C8B-B14F-4D97-AF65-F5344CB8AC3E}">
        <p14:creationId xmlns:p14="http://schemas.microsoft.com/office/powerpoint/2010/main" val="363739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HSR</a:t>
            </a:r>
            <a:endParaRPr lang="en-GB" dirty="0"/>
          </a:p>
        </p:txBody>
      </p:sp>
      <p:sp>
        <p:nvSpPr>
          <p:cNvPr id="3" name="Plassholder for innhold 2"/>
          <p:cNvSpPr>
            <a:spLocks noGrp="1"/>
          </p:cNvSpPr>
          <p:nvPr>
            <p:ph idx="1"/>
          </p:nvPr>
        </p:nvSpPr>
        <p:spPr/>
        <p:txBody>
          <a:bodyPr/>
          <a:lstStyle/>
          <a:p>
            <a:r>
              <a:rPr lang="en-GB" dirty="0"/>
              <a:t>“Investigating Access to Child and Adolescent Mental Health Services in Uganda” A. Akol</a:t>
            </a:r>
          </a:p>
          <a:p>
            <a:endParaRPr lang="en-GB" dirty="0" smtClean="0"/>
          </a:p>
          <a:p>
            <a:pPr marL="0" indent="0">
              <a:buNone/>
            </a:pPr>
            <a:r>
              <a:rPr lang="en-GB" dirty="0" smtClean="0"/>
              <a:t>-&gt; Policy</a:t>
            </a:r>
          </a:p>
          <a:p>
            <a:pPr marL="0" indent="0">
              <a:buNone/>
            </a:pPr>
            <a:r>
              <a:rPr lang="en-GB" dirty="0" smtClean="0"/>
              <a:t>-&gt; Health system</a:t>
            </a:r>
          </a:p>
          <a:p>
            <a:pPr lvl="1"/>
            <a:r>
              <a:rPr lang="en-GB" dirty="0" smtClean="0"/>
              <a:t>Intervention</a:t>
            </a:r>
          </a:p>
          <a:p>
            <a:pPr lvl="1"/>
            <a:r>
              <a:rPr lang="en-GB" dirty="0" smtClean="0"/>
              <a:t>Implementation</a:t>
            </a:r>
          </a:p>
          <a:p>
            <a:pPr marL="0" indent="0">
              <a:buNone/>
            </a:pPr>
            <a:endParaRPr lang="en-GB" dirty="0"/>
          </a:p>
        </p:txBody>
      </p:sp>
      <p:sp>
        <p:nvSpPr>
          <p:cNvPr id="4" name="Plassholder for tekst 3"/>
          <p:cNvSpPr>
            <a:spLocks noGrp="1"/>
          </p:cNvSpPr>
          <p:nvPr>
            <p:ph type="body" sz="half" idx="2"/>
          </p:nvPr>
        </p:nvSpPr>
        <p:spPr/>
        <p:txBody>
          <a:bodyPr/>
          <a:lstStyle/>
          <a:p>
            <a:endParaRPr lang="en-GB" dirty="0"/>
          </a:p>
        </p:txBody>
      </p:sp>
      <p:pic>
        <p:nvPicPr>
          <p:cNvPr id="5" name="Picture 2" descr="Angela Akol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9787" y="2485861"/>
            <a:ext cx="3962503" cy="282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9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GB"/>
          </a:p>
        </p:txBody>
      </p:sp>
      <p:sp>
        <p:nvSpPr>
          <p:cNvPr id="4" name="Plassholder for tekst 3"/>
          <p:cNvSpPr>
            <a:spLocks noGrp="1"/>
          </p:cNvSpPr>
          <p:nvPr>
            <p:ph type="body" sz="half" idx="2"/>
          </p:nvPr>
        </p:nvSpPr>
        <p:spPr/>
        <p:txBody>
          <a:bodyPr/>
          <a:lstStyle/>
          <a:p>
            <a:endParaRPr lang="en-GB"/>
          </a:p>
        </p:txBody>
      </p:sp>
      <p:pic>
        <p:nvPicPr>
          <p:cNvPr id="6" name="Plassholder for innhold 5"/>
          <p:cNvPicPr>
            <a:picLocks noGrp="1" noChangeAspect="1"/>
          </p:cNvPicPr>
          <p:nvPr>
            <p:ph idx="1"/>
          </p:nvPr>
        </p:nvPicPr>
        <p:blipFill>
          <a:blip r:embed="rId2"/>
          <a:stretch>
            <a:fillRect/>
          </a:stretch>
        </p:blipFill>
        <p:spPr>
          <a:xfrm>
            <a:off x="530679" y="828310"/>
            <a:ext cx="5796642" cy="2829289"/>
          </a:xfrm>
          <a:prstGeom prst="rect">
            <a:avLst/>
          </a:prstGeom>
        </p:spPr>
      </p:pic>
      <p:pic>
        <p:nvPicPr>
          <p:cNvPr id="7" name="Bilde 6"/>
          <p:cNvPicPr>
            <a:picLocks noChangeAspect="1"/>
          </p:cNvPicPr>
          <p:nvPr/>
        </p:nvPicPr>
        <p:blipFill>
          <a:blip r:embed="rId3"/>
          <a:stretch>
            <a:fillRect/>
          </a:stretch>
        </p:blipFill>
        <p:spPr>
          <a:xfrm>
            <a:off x="530679" y="3775552"/>
            <a:ext cx="5796642" cy="2584671"/>
          </a:xfrm>
          <a:prstGeom prst="rect">
            <a:avLst/>
          </a:prstGeom>
        </p:spPr>
      </p:pic>
      <p:pic>
        <p:nvPicPr>
          <p:cNvPr id="8" name="Bilde 7"/>
          <p:cNvPicPr>
            <a:picLocks noChangeAspect="1"/>
          </p:cNvPicPr>
          <p:nvPr/>
        </p:nvPicPr>
        <p:blipFill>
          <a:blip r:embed="rId4"/>
          <a:stretch>
            <a:fillRect/>
          </a:stretch>
        </p:blipFill>
        <p:spPr>
          <a:xfrm>
            <a:off x="6497185" y="3775552"/>
            <a:ext cx="2692178" cy="2576506"/>
          </a:xfrm>
          <a:prstGeom prst="rect">
            <a:avLst/>
          </a:prstGeom>
        </p:spPr>
      </p:pic>
    </p:spTree>
    <p:extLst>
      <p:ext uri="{BB962C8B-B14F-4D97-AF65-F5344CB8AC3E}">
        <p14:creationId xmlns:p14="http://schemas.microsoft.com/office/powerpoint/2010/main" val="288022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GB"/>
          </a:p>
        </p:txBody>
      </p:sp>
      <p:pic>
        <p:nvPicPr>
          <p:cNvPr id="5" name="Plassholder for innhold 4"/>
          <p:cNvPicPr>
            <a:picLocks noGrp="1" noChangeAspect="1"/>
          </p:cNvPicPr>
          <p:nvPr>
            <p:ph idx="1"/>
          </p:nvPr>
        </p:nvPicPr>
        <p:blipFill>
          <a:blip r:embed="rId2"/>
          <a:stretch>
            <a:fillRect/>
          </a:stretch>
        </p:blipFill>
        <p:spPr>
          <a:xfrm>
            <a:off x="758145" y="203629"/>
            <a:ext cx="6172200" cy="3266670"/>
          </a:xfrm>
          <a:prstGeom prst="rect">
            <a:avLst/>
          </a:prstGeom>
        </p:spPr>
      </p:pic>
      <p:pic>
        <p:nvPicPr>
          <p:cNvPr id="6" name="Bilde 5"/>
          <p:cNvPicPr>
            <a:picLocks noChangeAspect="1"/>
          </p:cNvPicPr>
          <p:nvPr/>
        </p:nvPicPr>
        <p:blipFill>
          <a:blip r:embed="rId3"/>
          <a:stretch>
            <a:fillRect/>
          </a:stretch>
        </p:blipFill>
        <p:spPr>
          <a:xfrm>
            <a:off x="7167110" y="792709"/>
            <a:ext cx="4518976" cy="2677590"/>
          </a:xfrm>
          <a:prstGeom prst="rect">
            <a:avLst/>
          </a:prstGeom>
        </p:spPr>
      </p:pic>
      <p:pic>
        <p:nvPicPr>
          <p:cNvPr id="7" name="Bilde 6"/>
          <p:cNvPicPr>
            <a:picLocks noChangeAspect="1"/>
          </p:cNvPicPr>
          <p:nvPr/>
        </p:nvPicPr>
        <p:blipFill>
          <a:blip r:embed="rId4"/>
          <a:stretch>
            <a:fillRect/>
          </a:stretch>
        </p:blipFill>
        <p:spPr>
          <a:xfrm>
            <a:off x="758145" y="3608230"/>
            <a:ext cx="3854676" cy="3063624"/>
          </a:xfrm>
          <a:prstGeom prst="rect">
            <a:avLst/>
          </a:prstGeom>
        </p:spPr>
      </p:pic>
    </p:spTree>
    <p:extLst>
      <p:ext uri="{BB962C8B-B14F-4D97-AF65-F5344CB8AC3E}">
        <p14:creationId xmlns:p14="http://schemas.microsoft.com/office/powerpoint/2010/main" val="73406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Results from an clinic RCT training in </a:t>
            </a:r>
            <a:r>
              <a:rPr lang="en-GB" dirty="0" err="1" smtClean="0"/>
              <a:t>mhGAP</a:t>
            </a:r>
            <a:endParaRPr lang="en-GB" dirty="0"/>
          </a:p>
        </p:txBody>
      </p:sp>
      <p:pic>
        <p:nvPicPr>
          <p:cNvPr id="6" name="Plassholder for innhold 5"/>
          <p:cNvPicPr>
            <a:picLocks noGrp="1" noChangeAspect="1"/>
          </p:cNvPicPr>
          <p:nvPr>
            <p:ph idx="1"/>
          </p:nvPr>
        </p:nvPicPr>
        <p:blipFill>
          <a:blip r:embed="rId2"/>
          <a:stretch>
            <a:fillRect/>
          </a:stretch>
        </p:blipFill>
        <p:spPr>
          <a:xfrm>
            <a:off x="5185714" y="1110343"/>
            <a:ext cx="6490979" cy="4758645"/>
          </a:xfrm>
          <a:prstGeom prst="rect">
            <a:avLst/>
          </a:prstGeom>
        </p:spPr>
      </p:pic>
      <p:pic>
        <p:nvPicPr>
          <p:cNvPr id="5" name="Bilde 4"/>
          <p:cNvPicPr>
            <a:picLocks noChangeAspect="1"/>
          </p:cNvPicPr>
          <p:nvPr/>
        </p:nvPicPr>
        <p:blipFill>
          <a:blip r:embed="rId3"/>
          <a:stretch>
            <a:fillRect/>
          </a:stretch>
        </p:blipFill>
        <p:spPr>
          <a:xfrm>
            <a:off x="426098" y="3575049"/>
            <a:ext cx="4463272" cy="2286001"/>
          </a:xfrm>
          <a:prstGeom prst="rect">
            <a:avLst/>
          </a:prstGeom>
        </p:spPr>
      </p:pic>
      <p:sp>
        <p:nvSpPr>
          <p:cNvPr id="4" name="Plassholder for teks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6089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en-GB" dirty="0" smtClean="0"/>
              <a:t>SDG 3: Good health and wellbeing </a:t>
            </a:r>
            <a:endParaRPr lang="en-GB" dirty="0"/>
          </a:p>
        </p:txBody>
      </p:sp>
      <p:pic>
        <p:nvPicPr>
          <p:cNvPr id="8" name="Picture 2" descr="Bilderesultat for sdg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4530" y="1825625"/>
            <a:ext cx="60029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b="1" dirty="0" smtClean="0"/>
              <a:t>Public policy and research response II</a:t>
            </a:r>
            <a:endParaRPr lang="en-GB" b="1" dirty="0"/>
          </a:p>
        </p:txBody>
      </p:sp>
      <p:sp>
        <p:nvSpPr>
          <p:cNvPr id="3" name="Plassholder for innhold 2"/>
          <p:cNvSpPr>
            <a:spLocks noGrp="1"/>
          </p:cNvSpPr>
          <p:nvPr>
            <p:ph idx="1"/>
          </p:nvPr>
        </p:nvSpPr>
        <p:spPr>
          <a:xfrm>
            <a:off x="5224009" y="1395639"/>
            <a:ext cx="6172200" cy="4873625"/>
          </a:xfrm>
        </p:spPr>
        <p:txBody>
          <a:bodyPr>
            <a:normAutofit fontScale="92500" lnSpcReduction="20000"/>
          </a:bodyPr>
          <a:lstStyle/>
          <a:p>
            <a:pPr marL="0" indent="0">
              <a:buNone/>
            </a:pPr>
            <a:endParaRPr lang="en-GB" dirty="0" smtClean="0"/>
          </a:p>
          <a:p>
            <a:pPr marL="0" indent="0">
              <a:buNone/>
            </a:pPr>
            <a:r>
              <a:rPr lang="en-GB" dirty="0" smtClean="0"/>
              <a:t>-&gt; Health system research</a:t>
            </a:r>
          </a:p>
          <a:p>
            <a:pPr marL="0" indent="0">
              <a:buNone/>
            </a:pPr>
            <a:r>
              <a:rPr lang="en-GB" dirty="0" smtClean="0"/>
              <a:t>-&gt; Intervention research </a:t>
            </a:r>
          </a:p>
          <a:p>
            <a:pPr marL="0" indent="0">
              <a:buNone/>
            </a:pPr>
            <a:r>
              <a:rPr lang="en-GB" dirty="0"/>
              <a:t>	</a:t>
            </a:r>
            <a:r>
              <a:rPr lang="en-GB" dirty="0" smtClean="0"/>
              <a:t>- </a:t>
            </a:r>
            <a:r>
              <a:rPr lang="en-GB" dirty="0"/>
              <a:t>E</a:t>
            </a:r>
            <a:r>
              <a:rPr lang="en-GB" dirty="0" smtClean="0"/>
              <a:t>fficacy trials</a:t>
            </a:r>
          </a:p>
          <a:p>
            <a:pPr marL="0" indent="0">
              <a:buNone/>
            </a:pPr>
            <a:r>
              <a:rPr lang="en-GB" dirty="0" smtClean="0"/>
              <a:t>-&gt; Implementation research</a:t>
            </a:r>
          </a:p>
          <a:p>
            <a:pPr marL="0" indent="0">
              <a:buNone/>
            </a:pPr>
            <a:r>
              <a:rPr lang="en-GB" dirty="0"/>
              <a:t>	</a:t>
            </a:r>
            <a:r>
              <a:rPr lang="en-GB" dirty="0" smtClean="0"/>
              <a:t>- Addressing the KNOW-DO gap</a:t>
            </a:r>
            <a:br>
              <a:rPr lang="en-GB" dirty="0" smtClean="0"/>
            </a:br>
            <a:r>
              <a:rPr lang="en-GB" dirty="0" smtClean="0"/>
              <a:t>	</a:t>
            </a:r>
          </a:p>
          <a:p>
            <a:pPr marL="0" indent="0">
              <a:buNone/>
            </a:pPr>
            <a:r>
              <a:rPr lang="en-GB" dirty="0" smtClean="0"/>
              <a:t>	- Studies of implementation</a:t>
            </a:r>
          </a:p>
          <a:p>
            <a:pPr marL="0" indent="0">
              <a:buNone/>
            </a:pPr>
            <a:r>
              <a:rPr lang="en-GB" dirty="0"/>
              <a:t>	</a:t>
            </a:r>
            <a:r>
              <a:rPr lang="en-GB" dirty="0" smtClean="0"/>
              <a:t>- Operational research</a:t>
            </a:r>
            <a:br>
              <a:rPr lang="en-GB" dirty="0" smtClean="0"/>
            </a:br>
            <a:endParaRPr lang="en-GB" dirty="0" smtClean="0"/>
          </a:p>
          <a:p>
            <a:pPr marL="0" indent="0">
              <a:buNone/>
            </a:pPr>
            <a:r>
              <a:rPr lang="en-GB" dirty="0"/>
              <a:t> </a:t>
            </a:r>
            <a:endParaRPr lang="en-GB" dirty="0"/>
          </a:p>
        </p:txBody>
      </p:sp>
      <p:sp>
        <p:nvSpPr>
          <p:cNvPr id="4" name="Plassholder for tekst 3"/>
          <p:cNvSpPr>
            <a:spLocks noGrp="1"/>
          </p:cNvSpPr>
          <p:nvPr>
            <p:ph type="body" sz="half" idx="2"/>
          </p:nvPr>
        </p:nvSpPr>
        <p:spPr/>
        <p:txBody>
          <a:bodyPr/>
          <a:lstStyle/>
          <a:p>
            <a:endParaRPr lang="en-GB" dirty="0"/>
          </a:p>
        </p:txBody>
      </p:sp>
      <p:pic>
        <p:nvPicPr>
          <p:cNvPr id="7" name="Plassholder for innhold 5"/>
          <p:cNvPicPr>
            <a:picLocks noGrp="1" noChangeAspect="1"/>
          </p:cNvPicPr>
          <p:nvPr>
            <p:ph idx="1"/>
          </p:nvPr>
        </p:nvPicPr>
        <p:blipFill>
          <a:blip r:embed="rId2"/>
          <a:stretch>
            <a:fillRect/>
          </a:stretch>
        </p:blipFill>
        <p:spPr>
          <a:xfrm>
            <a:off x="498921" y="2340996"/>
            <a:ext cx="4425484" cy="3244396"/>
          </a:xfrm>
          <a:prstGeom prst="rect">
            <a:avLst/>
          </a:prstGeom>
        </p:spPr>
      </p:pic>
    </p:spTree>
    <p:extLst>
      <p:ext uri="{BB962C8B-B14F-4D97-AF65-F5344CB8AC3E}">
        <p14:creationId xmlns:p14="http://schemas.microsoft.com/office/powerpoint/2010/main" val="2404563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03179" y="4733017"/>
            <a:ext cx="10515600" cy="1325563"/>
          </a:xfrm>
        </p:spPr>
        <p:txBody>
          <a:bodyPr/>
          <a:lstStyle/>
          <a:p>
            <a:r>
              <a:rPr lang="en-GB" dirty="0" smtClean="0"/>
              <a:t>Global =Cross-cultural enjoyment</a:t>
            </a:r>
            <a:endParaRPr lang="en-GB" dirty="0"/>
          </a:p>
        </p:txBody>
      </p:sp>
      <p:pic>
        <p:nvPicPr>
          <p:cNvPr id="8" name="Plassholder for innhold 7"/>
          <p:cNvPicPr>
            <a:picLocks noGrp="1" noChangeAspect="1"/>
          </p:cNvPicPr>
          <p:nvPr>
            <p:ph idx="1"/>
          </p:nvPr>
        </p:nvPicPr>
        <p:blipFill rotWithShape="1">
          <a:blip r:embed="rId2"/>
          <a:srcRect l="56082" t="11467" r="7349" b="4310"/>
          <a:stretch/>
        </p:blipFill>
        <p:spPr>
          <a:xfrm>
            <a:off x="971550" y="1485220"/>
            <a:ext cx="6964784" cy="5012871"/>
          </a:xfrm>
          <a:prstGeom prst="rect">
            <a:avLst/>
          </a:prstGeom>
        </p:spPr>
      </p:pic>
      <p:pic>
        <p:nvPicPr>
          <p:cNvPr id="6146" name="Picture 2" descr="Melf-Jakob KÃ¼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932" y="2906486"/>
            <a:ext cx="2918178" cy="3591605"/>
          </a:xfrm>
          <a:prstGeom prst="rect">
            <a:avLst/>
          </a:prstGeom>
          <a:noFill/>
          <a:extLst>
            <a:ext uri="{909E8E84-426E-40DD-AFC4-6F175D3DCCD1}">
              <a14:hiddenFill xmlns:a14="http://schemas.microsoft.com/office/drawing/2010/main">
                <a:solidFill>
                  <a:srgbClr val="FFFFFF"/>
                </a:solidFill>
              </a14:hiddenFill>
            </a:ext>
          </a:extLst>
        </p:spPr>
      </p:pic>
      <p:sp>
        <p:nvSpPr>
          <p:cNvPr id="10" name="Tittel 1"/>
          <p:cNvSpPr txBox="1">
            <a:spLocks/>
          </p:cNvSpPr>
          <p:nvPr/>
        </p:nvSpPr>
        <p:spPr>
          <a:xfrm>
            <a:off x="8107784" y="685120"/>
            <a:ext cx="3932237"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Implementation</a:t>
            </a:r>
          </a:p>
          <a:p>
            <a:r>
              <a:rPr lang="en-GB" b="1" dirty="0" smtClean="0"/>
              <a:t>research</a:t>
            </a:r>
            <a:endParaRPr lang="en-GB" b="1" dirty="0"/>
          </a:p>
        </p:txBody>
      </p:sp>
    </p:spTree>
    <p:extLst>
      <p:ext uri="{BB962C8B-B14F-4D97-AF65-F5344CB8AC3E}">
        <p14:creationId xmlns:p14="http://schemas.microsoft.com/office/powerpoint/2010/main" val="184749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2"/>
          <a:srcRect l="55461" t="10472" r="7350" b="13254"/>
          <a:stretch/>
        </p:blipFill>
        <p:spPr>
          <a:xfrm>
            <a:off x="791936" y="1585874"/>
            <a:ext cx="7117654" cy="4561834"/>
          </a:xfrm>
          <a:prstGeom prst="rect">
            <a:avLst/>
          </a:prstGeom>
        </p:spPr>
      </p:pic>
      <p:pic>
        <p:nvPicPr>
          <p:cNvPr id="9218" name="Picture 2" descr="Christine Ãdega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210" y="3992789"/>
            <a:ext cx="2154918" cy="2154918"/>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1"/>
          <p:cNvSpPr txBox="1">
            <a:spLocks/>
          </p:cNvSpPr>
          <p:nvPr/>
        </p:nvSpPr>
        <p:spPr>
          <a:xfrm>
            <a:off x="8259763" y="1517877"/>
            <a:ext cx="3932237" cy="16002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Implementation</a:t>
            </a:r>
          </a:p>
          <a:p>
            <a:r>
              <a:rPr lang="en-GB" b="1" dirty="0" smtClean="0"/>
              <a:t>Research</a:t>
            </a:r>
          </a:p>
          <a:p>
            <a:r>
              <a:rPr lang="en-GB" b="1" dirty="0" smtClean="0"/>
              <a:t>-ethnographic perspectives</a:t>
            </a:r>
            <a:endParaRPr lang="en-GB" b="1" dirty="0"/>
          </a:p>
        </p:txBody>
      </p:sp>
    </p:spTree>
    <p:extLst>
      <p:ext uri="{BB962C8B-B14F-4D97-AF65-F5344CB8AC3E}">
        <p14:creationId xmlns:p14="http://schemas.microsoft.com/office/powerpoint/2010/main" val="172246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5"/>
          <p:cNvPicPr>
            <a:picLocks noChangeAspect="1"/>
          </p:cNvPicPr>
          <p:nvPr/>
        </p:nvPicPr>
        <p:blipFill rotWithShape="1">
          <a:blip r:embed="rId2"/>
          <a:srcRect l="61674" t="42771" r="17536" b="50769"/>
          <a:stretch/>
        </p:blipFill>
        <p:spPr>
          <a:xfrm>
            <a:off x="2680607" y="5731330"/>
            <a:ext cx="9216144" cy="894818"/>
          </a:xfrm>
          <a:prstGeom prst="rect">
            <a:avLst/>
          </a:prstGeom>
        </p:spPr>
      </p:pic>
      <p:sp>
        <p:nvSpPr>
          <p:cNvPr id="2" name="Tittel 1"/>
          <p:cNvSpPr>
            <a:spLocks noGrp="1"/>
          </p:cNvSpPr>
          <p:nvPr>
            <p:ph type="title"/>
          </p:nvPr>
        </p:nvSpPr>
        <p:spPr/>
        <p:txBody>
          <a:bodyPr/>
          <a:lstStyle/>
          <a:p>
            <a:r>
              <a:rPr lang="en-GB" dirty="0" smtClean="0"/>
              <a:t>NEW RESEARCH PROJECT</a:t>
            </a:r>
            <a:endParaRPr lang="en-GB" dirty="0"/>
          </a:p>
        </p:txBody>
      </p:sp>
      <p:sp>
        <p:nvSpPr>
          <p:cNvPr id="3" name="Plassholder for innhold 2"/>
          <p:cNvSpPr>
            <a:spLocks noGrp="1"/>
          </p:cNvSpPr>
          <p:nvPr>
            <p:ph idx="1"/>
          </p:nvPr>
        </p:nvSpPr>
        <p:spPr/>
        <p:txBody>
          <a:bodyPr/>
          <a:lstStyle/>
          <a:p>
            <a:r>
              <a:rPr lang="en-GB" dirty="0" smtClean="0"/>
              <a:t>Integrating </a:t>
            </a:r>
            <a:r>
              <a:rPr lang="en-GB" dirty="0" err="1" smtClean="0"/>
              <a:t>perspecitves</a:t>
            </a:r>
            <a:r>
              <a:rPr lang="en-GB" dirty="0" smtClean="0"/>
              <a:t> from</a:t>
            </a:r>
          </a:p>
          <a:p>
            <a:pPr lvl="1"/>
            <a:r>
              <a:rPr lang="en-GB" dirty="0" smtClean="0"/>
              <a:t> user organisations</a:t>
            </a:r>
          </a:p>
          <a:p>
            <a:pPr lvl="1"/>
            <a:r>
              <a:rPr lang="en-GB" dirty="0" err="1" smtClean="0"/>
              <a:t>MoH</a:t>
            </a:r>
            <a:endParaRPr lang="en-GB" dirty="0" smtClean="0"/>
          </a:p>
          <a:p>
            <a:pPr lvl="1"/>
            <a:r>
              <a:rPr lang="en-GB" dirty="0" smtClean="0"/>
              <a:t>Clinicians</a:t>
            </a:r>
          </a:p>
          <a:p>
            <a:r>
              <a:rPr lang="en-GB" dirty="0" err="1" smtClean="0"/>
              <a:t>Quantiative</a:t>
            </a:r>
            <a:r>
              <a:rPr lang="en-GB" dirty="0" smtClean="0"/>
              <a:t> and Qualitative methodologies</a:t>
            </a:r>
          </a:p>
          <a:p>
            <a:r>
              <a:rPr lang="en-GB" dirty="0" smtClean="0"/>
              <a:t>Epidemiological and clinical methods </a:t>
            </a:r>
            <a:endParaRPr lang="en-GB" dirty="0"/>
          </a:p>
        </p:txBody>
      </p:sp>
      <p:pic>
        <p:nvPicPr>
          <p:cNvPr id="4" name="Plassholder for innhold 3"/>
          <p:cNvPicPr>
            <a:picLocks noChangeAspect="1"/>
          </p:cNvPicPr>
          <p:nvPr/>
        </p:nvPicPr>
        <p:blipFill rotWithShape="1">
          <a:blip r:embed="rId3"/>
          <a:srcRect l="58877" t="10224" r="9679" b="53502"/>
          <a:stretch/>
        </p:blipFill>
        <p:spPr>
          <a:xfrm>
            <a:off x="253093" y="5078037"/>
            <a:ext cx="4294414" cy="1548110"/>
          </a:xfrm>
          <a:prstGeom prst="rect">
            <a:avLst/>
          </a:prstGeom>
        </p:spPr>
      </p:pic>
    </p:spTree>
    <p:extLst>
      <p:ext uri="{BB962C8B-B14F-4D97-AF65-F5344CB8AC3E}">
        <p14:creationId xmlns:p14="http://schemas.microsoft.com/office/powerpoint/2010/main" val="258841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Building on existing networks</a:t>
            </a:r>
            <a:endParaRPr lang="en-GB" dirty="0"/>
          </a:p>
        </p:txBody>
      </p:sp>
      <p:sp>
        <p:nvSpPr>
          <p:cNvPr id="4" name="Plassholder for tekst 3"/>
          <p:cNvSpPr>
            <a:spLocks noGrp="1"/>
          </p:cNvSpPr>
          <p:nvPr>
            <p:ph type="body" idx="1"/>
          </p:nvPr>
        </p:nvSpPr>
        <p:spPr/>
        <p:txBody>
          <a:bodyPr/>
          <a:lstStyle/>
          <a:p>
            <a:r>
              <a:rPr lang="en-GB" dirty="0" smtClean="0"/>
              <a:t>Cambodia</a:t>
            </a:r>
            <a:endParaRPr lang="en-GB" dirty="0"/>
          </a:p>
        </p:txBody>
      </p:sp>
      <p:sp>
        <p:nvSpPr>
          <p:cNvPr id="6" name="Plassholder for tekst 5"/>
          <p:cNvSpPr>
            <a:spLocks noGrp="1"/>
          </p:cNvSpPr>
          <p:nvPr>
            <p:ph type="body" sz="quarter" idx="3"/>
          </p:nvPr>
        </p:nvSpPr>
        <p:spPr/>
        <p:txBody>
          <a:bodyPr/>
          <a:lstStyle/>
          <a:p>
            <a:r>
              <a:rPr lang="en-GB" dirty="0" smtClean="0"/>
              <a:t>Bhutan</a:t>
            </a:r>
            <a:endParaRPr lang="en-GB" dirty="0"/>
          </a:p>
        </p:txBody>
      </p:sp>
      <p:pic>
        <p:nvPicPr>
          <p:cNvPr id="10242" name="Picture 2" descr="Norwegian group at discussions at Khesar Gyalpo University of Medical Sciences of Bhutan"/>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307402"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icture from field visit support">
            <a:hlinkClick r:id="rId3" tooltip="&quot;Picture from work shop in Cambodia&quot;"/>
          </p:cNvPr>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39788" y="2628107"/>
            <a:ext cx="5157787" cy="3438524"/>
          </a:xfrm>
          <a:prstGeom prst="rect">
            <a:avLst/>
          </a:prstGeom>
          <a:noFill/>
          <a:ln>
            <a:noFill/>
          </a:ln>
        </p:spPr>
      </p:pic>
    </p:spTree>
    <p:extLst>
      <p:ext uri="{BB962C8B-B14F-4D97-AF65-F5344CB8AC3E}">
        <p14:creationId xmlns:p14="http://schemas.microsoft.com/office/powerpoint/2010/main" val="240962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Concluding remarks</a:t>
            </a:r>
            <a:endParaRPr lang="en-GB" dirty="0"/>
          </a:p>
        </p:txBody>
      </p:sp>
      <p:sp>
        <p:nvSpPr>
          <p:cNvPr id="7" name="Plassholder for innhold 6"/>
          <p:cNvSpPr>
            <a:spLocks noGrp="1"/>
          </p:cNvSpPr>
          <p:nvPr>
            <p:ph idx="1"/>
          </p:nvPr>
        </p:nvSpPr>
        <p:spPr/>
        <p:txBody>
          <a:bodyPr/>
          <a:lstStyle/>
          <a:p>
            <a:r>
              <a:rPr lang="en-GB" dirty="0" smtClean="0"/>
              <a:t>There is need for global mental health research (GMHR)</a:t>
            </a:r>
          </a:p>
          <a:p>
            <a:r>
              <a:rPr lang="en-GB" dirty="0" smtClean="0"/>
              <a:t>There are opportunities for GMHR</a:t>
            </a:r>
          </a:p>
          <a:p>
            <a:pPr lvl="1"/>
            <a:r>
              <a:rPr lang="en-GB" dirty="0" smtClean="0"/>
              <a:t>Integration into existing other medical project</a:t>
            </a:r>
          </a:p>
          <a:p>
            <a:pPr lvl="1"/>
            <a:r>
              <a:rPr lang="en-GB" dirty="0" smtClean="0"/>
              <a:t>Separate projects</a:t>
            </a:r>
          </a:p>
          <a:p>
            <a:pPr lvl="1"/>
            <a:r>
              <a:rPr lang="en-GB" dirty="0" smtClean="0"/>
              <a:t>Some funding is coming with awareness</a:t>
            </a:r>
          </a:p>
          <a:p>
            <a:r>
              <a:rPr lang="en-GB" dirty="0" smtClean="0"/>
              <a:t>Competence and experience</a:t>
            </a:r>
          </a:p>
          <a:p>
            <a:pPr lvl="1"/>
            <a:r>
              <a:rPr lang="en-GB" dirty="0" smtClean="0"/>
              <a:t>Cross-cultural</a:t>
            </a:r>
          </a:p>
          <a:p>
            <a:pPr lvl="1"/>
            <a:r>
              <a:rPr lang="en-GB" dirty="0" smtClean="0"/>
              <a:t>Clinical</a:t>
            </a:r>
          </a:p>
          <a:p>
            <a:pPr lvl="1"/>
            <a:r>
              <a:rPr lang="en-GB" dirty="0" smtClean="0"/>
              <a:t>Epidemiological</a:t>
            </a:r>
          </a:p>
          <a:p>
            <a:pPr lvl="1"/>
            <a:r>
              <a:rPr lang="en-GB" dirty="0" smtClean="0"/>
              <a:t>Program implementation/operational</a:t>
            </a:r>
          </a:p>
          <a:p>
            <a:pPr marL="457200" lvl="1" indent="0">
              <a:buNone/>
            </a:pPr>
            <a:endParaRPr lang="en-GB" dirty="0"/>
          </a:p>
        </p:txBody>
      </p:sp>
    </p:spTree>
    <p:extLst>
      <p:ext uri="{BB962C8B-B14F-4D97-AF65-F5344CB8AC3E}">
        <p14:creationId xmlns:p14="http://schemas.microsoft.com/office/powerpoint/2010/main" val="232203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GB"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384" y="1027906"/>
            <a:ext cx="8313393" cy="4637315"/>
          </a:xfrm>
        </p:spPr>
      </p:pic>
    </p:spTree>
    <p:extLst>
      <p:ext uri="{BB962C8B-B14F-4D97-AF65-F5344CB8AC3E}">
        <p14:creationId xmlns:p14="http://schemas.microsoft.com/office/powerpoint/2010/main" val="16271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779" y="-90702"/>
            <a:ext cx="11691257" cy="694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92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788" y="399369"/>
            <a:ext cx="5414055" cy="636361"/>
          </a:xfrm>
        </p:spPr>
        <p:txBody>
          <a:bodyPr/>
          <a:lstStyle/>
          <a:p>
            <a:r>
              <a:rPr lang="en-GB" b="1" dirty="0" smtClean="0"/>
              <a:t>SDG 3’s strong focus on GMH</a:t>
            </a:r>
            <a:endParaRPr lang="en-GB" b="1" dirty="0"/>
          </a:p>
        </p:txBody>
      </p:sp>
      <p:sp>
        <p:nvSpPr>
          <p:cNvPr id="3" name="Plassholder for innhold 2"/>
          <p:cNvSpPr>
            <a:spLocks noGrp="1"/>
          </p:cNvSpPr>
          <p:nvPr>
            <p:ph idx="1"/>
          </p:nvPr>
        </p:nvSpPr>
        <p:spPr>
          <a:xfrm>
            <a:off x="5762853" y="1035730"/>
            <a:ext cx="6172200" cy="4873625"/>
          </a:xfrm>
        </p:spPr>
        <p:txBody>
          <a:bodyPr/>
          <a:lstStyle/>
          <a:p>
            <a:r>
              <a:rPr lang="en-US" b="1" dirty="0" smtClean="0"/>
              <a:t>3.4 </a:t>
            </a:r>
            <a:r>
              <a:rPr lang="en-US" dirty="0" smtClean="0"/>
              <a:t>By </a:t>
            </a:r>
            <a:r>
              <a:rPr lang="en-US" dirty="0"/>
              <a:t>2030, reduce by one third premature mortality from non-communicable diseases through prevention and treatment and promote mental health and well-being </a:t>
            </a:r>
          </a:p>
          <a:p>
            <a:r>
              <a:rPr lang="en-US" b="1" dirty="0" smtClean="0"/>
              <a:t>3.5 </a:t>
            </a:r>
            <a:r>
              <a:rPr lang="en-US" dirty="0" smtClean="0"/>
              <a:t>Strengthen </a:t>
            </a:r>
            <a:r>
              <a:rPr lang="en-US" dirty="0"/>
              <a:t>the prevention and treatment of substance abuse, including narcotic drug abuse and harmful use of </a:t>
            </a:r>
            <a:r>
              <a:rPr lang="en-US" dirty="0" smtClean="0"/>
              <a:t>alcohol</a:t>
            </a:r>
            <a:endParaRPr lang="en-GB" dirty="0"/>
          </a:p>
        </p:txBody>
      </p:sp>
      <p:sp>
        <p:nvSpPr>
          <p:cNvPr id="7" name="Plassholder for tekst 6"/>
          <p:cNvSpPr>
            <a:spLocks noGrp="1"/>
          </p:cNvSpPr>
          <p:nvPr>
            <p:ph type="body" sz="half" idx="2"/>
          </p:nvPr>
        </p:nvSpPr>
        <p:spPr/>
        <p:txBody>
          <a:bodyPr/>
          <a:lstStyle/>
          <a:p>
            <a:endParaRPr lang="en-GB" dirty="0"/>
          </a:p>
        </p:txBody>
      </p:sp>
      <p:pic>
        <p:nvPicPr>
          <p:cNvPr id="11" name="Plassholder for innhold 6"/>
          <p:cNvPicPr>
            <a:picLocks noGrp="1" noChangeAspect="1"/>
          </p:cNvPicPr>
          <p:nvPr>
            <p:ph idx="1"/>
          </p:nvPr>
        </p:nvPicPr>
        <p:blipFill rotWithShape="1">
          <a:blip r:embed="rId2"/>
          <a:srcRect l="67728" t="29107" r="18918" b="15490"/>
          <a:stretch/>
        </p:blipFill>
        <p:spPr>
          <a:xfrm>
            <a:off x="839789" y="1414101"/>
            <a:ext cx="3436058" cy="4454887"/>
          </a:xfrm>
          <a:prstGeom prst="rect">
            <a:avLst/>
          </a:prstGeom>
        </p:spPr>
      </p:pic>
    </p:spTree>
    <p:extLst>
      <p:ext uri="{BB962C8B-B14F-4D97-AF65-F5344CB8AC3E}">
        <p14:creationId xmlns:p14="http://schemas.microsoft.com/office/powerpoint/2010/main" val="265598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b="1" dirty="0" smtClean="0"/>
              <a:t>Consider the full focus on health systems</a:t>
            </a:r>
            <a:endParaRPr lang="en-GB" b="1" dirty="0"/>
          </a:p>
        </p:txBody>
      </p:sp>
      <p:sp>
        <p:nvSpPr>
          <p:cNvPr id="3" name="Plassholder for innhold 2"/>
          <p:cNvSpPr>
            <a:spLocks noGrp="1"/>
          </p:cNvSpPr>
          <p:nvPr>
            <p:ph idx="1"/>
          </p:nvPr>
        </p:nvSpPr>
        <p:spPr>
          <a:xfrm>
            <a:off x="5207681" y="2103155"/>
            <a:ext cx="6172200" cy="4873625"/>
          </a:xfrm>
        </p:spPr>
        <p:txBody>
          <a:bodyPr/>
          <a:lstStyle/>
          <a:p>
            <a:pPr marL="0" indent="0">
              <a:buNone/>
            </a:pPr>
            <a:r>
              <a:rPr lang="en-GB" b="1" dirty="0" smtClean="0"/>
              <a:t>3. 8 </a:t>
            </a:r>
            <a:r>
              <a:rPr lang="en-GB" dirty="0" smtClean="0"/>
              <a:t>Achieve </a:t>
            </a:r>
            <a:r>
              <a:rPr lang="en-GB" dirty="0"/>
              <a:t>universal health coverage, including financial risk protection, access to quality essential health-care services and access to safe, effective, quality and affordable essential medicines and vaccines for all</a:t>
            </a:r>
          </a:p>
          <a:p>
            <a:endParaRPr lang="en-GB" dirty="0"/>
          </a:p>
        </p:txBody>
      </p:sp>
      <p:pic>
        <p:nvPicPr>
          <p:cNvPr id="5" name="Bilde 4"/>
          <p:cNvPicPr>
            <a:picLocks noChangeAspect="1"/>
          </p:cNvPicPr>
          <p:nvPr/>
        </p:nvPicPr>
        <p:blipFill>
          <a:blip r:embed="rId2"/>
          <a:stretch>
            <a:fillRect/>
          </a:stretch>
        </p:blipFill>
        <p:spPr>
          <a:xfrm>
            <a:off x="1355272" y="2103155"/>
            <a:ext cx="2796172" cy="3757895"/>
          </a:xfrm>
          <a:prstGeom prst="rect">
            <a:avLst/>
          </a:prstGeom>
        </p:spPr>
      </p:pic>
      <p:sp>
        <p:nvSpPr>
          <p:cNvPr id="4" name="Plassholder for teks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62950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en-GB" dirty="0" smtClean="0"/>
              <a:t>6 KEY actions</a:t>
            </a:r>
            <a:endParaRPr lang="en-GB" dirty="0"/>
          </a:p>
        </p:txBody>
      </p:sp>
      <p:pic>
        <p:nvPicPr>
          <p:cNvPr id="9" name="Plassholder for innhold 8"/>
          <p:cNvPicPr>
            <a:picLocks noGrp="1" noChangeAspect="1"/>
          </p:cNvPicPr>
          <p:nvPr>
            <p:ph sz="half" idx="1"/>
          </p:nvPr>
        </p:nvPicPr>
        <p:blipFill>
          <a:blip r:embed="rId2"/>
          <a:stretch>
            <a:fillRect/>
          </a:stretch>
        </p:blipFill>
        <p:spPr>
          <a:xfrm>
            <a:off x="772886" y="2700839"/>
            <a:ext cx="5181600" cy="1851431"/>
          </a:xfrm>
          <a:prstGeom prst="rect">
            <a:avLst/>
          </a:prstGeom>
        </p:spPr>
      </p:pic>
      <p:sp>
        <p:nvSpPr>
          <p:cNvPr id="11" name="Plassholder for innhold 10"/>
          <p:cNvSpPr>
            <a:spLocks noGrp="1"/>
          </p:cNvSpPr>
          <p:nvPr>
            <p:ph sz="half" idx="2"/>
          </p:nvPr>
        </p:nvSpPr>
        <p:spPr/>
        <p:txBody>
          <a:bodyPr/>
          <a:lstStyle/>
          <a:p>
            <a:pPr marL="0" indent="0">
              <a:buNone/>
            </a:pPr>
            <a:r>
              <a:rPr lang="en-GB" dirty="0"/>
              <a:t>The Commission fully recognises the </a:t>
            </a:r>
            <a:r>
              <a:rPr lang="en-GB" b="1" dirty="0"/>
              <a:t>diversity of settings </a:t>
            </a:r>
            <a:r>
              <a:rPr lang="en-GB" dirty="0"/>
              <a:t>across countries and </a:t>
            </a:r>
            <a:r>
              <a:rPr lang="en-GB" b="1" dirty="0"/>
              <a:t>within countries </a:t>
            </a:r>
            <a:r>
              <a:rPr lang="en-GB" dirty="0"/>
              <a:t>and suggests that the starting point for staged implementation of its recommendations will differ according to particular settings and the availability of human and financial resources. </a:t>
            </a:r>
          </a:p>
          <a:p>
            <a:endParaRPr lang="en-GB" dirty="0"/>
          </a:p>
        </p:txBody>
      </p:sp>
    </p:spTree>
    <p:extLst>
      <p:ext uri="{BB962C8B-B14F-4D97-AF65-F5344CB8AC3E}">
        <p14:creationId xmlns:p14="http://schemas.microsoft.com/office/powerpoint/2010/main" val="363495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GB" dirty="0" smtClean="0"/>
              <a:t>1. UHC</a:t>
            </a:r>
            <a:endParaRPr lang="en-GB" dirty="0"/>
          </a:p>
        </p:txBody>
      </p:sp>
      <p:sp>
        <p:nvSpPr>
          <p:cNvPr id="6" name="Plassholder for innhold 5"/>
          <p:cNvSpPr>
            <a:spLocks noGrp="1"/>
          </p:cNvSpPr>
          <p:nvPr>
            <p:ph idx="1"/>
          </p:nvPr>
        </p:nvSpPr>
        <p:spPr/>
        <p:txBody>
          <a:bodyPr>
            <a:normAutofit/>
          </a:bodyPr>
          <a:lstStyle/>
          <a:p>
            <a:pPr marL="0" indent="0">
              <a:buNone/>
            </a:pPr>
            <a:r>
              <a:rPr lang="en-GB" dirty="0" smtClean="0"/>
              <a:t>“First</a:t>
            </a:r>
            <a:r>
              <a:rPr lang="en-GB" dirty="0"/>
              <a:t>, mental health services should be scaled up as an essential component of universal health coverage and should be fully integrated into the global response to other health priorities, including non-communicable diseases, maternal and child health, and HIV/AIDS. Equally, the physical health of people with severe mental disorders should be emphasised in such integrated care</a:t>
            </a:r>
            <a:r>
              <a:rPr lang="en-GB" dirty="0" smtClean="0"/>
              <a:t>.”</a:t>
            </a:r>
          </a:p>
          <a:p>
            <a:pPr marL="0" indent="0">
              <a:buNone/>
            </a:pPr>
            <a:endParaRPr lang="en-GB" dirty="0"/>
          </a:p>
          <a:p>
            <a:pPr>
              <a:buFontTx/>
              <a:buChar char="-"/>
            </a:pPr>
            <a:r>
              <a:rPr lang="en-GB" dirty="0" smtClean="0"/>
              <a:t>UHC</a:t>
            </a:r>
          </a:p>
          <a:p>
            <a:pPr lvl="1">
              <a:buFontTx/>
              <a:buChar char="-"/>
            </a:pPr>
            <a:r>
              <a:rPr lang="en-GB" dirty="0" smtClean="0"/>
              <a:t>Integration into somatic health care services</a:t>
            </a:r>
          </a:p>
          <a:p>
            <a:pPr lvl="1">
              <a:buFontTx/>
              <a:buChar char="-"/>
            </a:pPr>
            <a:r>
              <a:rPr lang="en-GB" dirty="0" smtClean="0"/>
              <a:t>Somatic health care services strengthened</a:t>
            </a:r>
          </a:p>
          <a:p>
            <a:pPr marL="457200" lvl="1" indent="0">
              <a:buNone/>
            </a:pPr>
            <a:endParaRPr lang="en-GB" dirty="0"/>
          </a:p>
          <a:p>
            <a:endParaRPr lang="en-GB" dirty="0"/>
          </a:p>
        </p:txBody>
      </p:sp>
    </p:spTree>
    <p:extLst>
      <p:ext uri="{BB962C8B-B14F-4D97-AF65-F5344CB8AC3E}">
        <p14:creationId xmlns:p14="http://schemas.microsoft.com/office/powerpoint/2010/main" val="314747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2. Barriers – threats and awareness</a:t>
            </a:r>
            <a:endParaRPr lang="en-GB" dirty="0"/>
          </a:p>
        </p:txBody>
      </p:sp>
      <p:sp>
        <p:nvSpPr>
          <p:cNvPr id="3" name="Plassholder for innhold 2"/>
          <p:cNvSpPr>
            <a:spLocks noGrp="1"/>
          </p:cNvSpPr>
          <p:nvPr>
            <p:ph idx="1"/>
          </p:nvPr>
        </p:nvSpPr>
        <p:spPr/>
        <p:txBody>
          <a:bodyPr/>
          <a:lstStyle/>
          <a:p>
            <a:pPr marL="0" indent="0">
              <a:buNone/>
            </a:pPr>
            <a:r>
              <a:rPr lang="en-GB" dirty="0" smtClean="0"/>
              <a:t>“Second</a:t>
            </a:r>
            <a:r>
              <a:rPr lang="en-GB" dirty="0"/>
              <a:t>, barriers and threats to mental health need to be addressed; these include the lack of awareness of the value of mental health in social and economic development, the lack of attention to mental health promotion and protection across sectors, the severe demand-side constraints for mental health care caused by stigma and discrimination, and the increasing threats to mental health due to global challenges such as climate change and growing inequality. </a:t>
            </a:r>
            <a:r>
              <a:rPr lang="en-GB" dirty="0" smtClean="0"/>
              <a:t>“</a:t>
            </a:r>
          </a:p>
          <a:p>
            <a:pPr marL="0" indent="0">
              <a:buNone/>
            </a:pPr>
            <a:endParaRPr lang="en-GB" dirty="0" smtClean="0"/>
          </a:p>
          <a:p>
            <a:pPr lvl="1"/>
            <a:r>
              <a:rPr lang="en-GB" dirty="0" smtClean="0"/>
              <a:t>Demand side</a:t>
            </a:r>
          </a:p>
          <a:p>
            <a:pPr lvl="1"/>
            <a:r>
              <a:rPr lang="en-GB" dirty="0" smtClean="0"/>
              <a:t>Stigma and discrimination</a:t>
            </a:r>
          </a:p>
          <a:p>
            <a:pPr lvl="1"/>
            <a:endParaRPr lang="en-GB" dirty="0"/>
          </a:p>
          <a:p>
            <a:endParaRPr lang="en-GB" dirty="0"/>
          </a:p>
        </p:txBody>
      </p:sp>
    </p:spTree>
    <p:extLst>
      <p:ext uri="{BB962C8B-B14F-4D97-AF65-F5344CB8AC3E}">
        <p14:creationId xmlns:p14="http://schemas.microsoft.com/office/powerpoint/2010/main" val="231538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3, 4, 5: Opportunities, investments</a:t>
            </a:r>
            <a:endParaRPr lang="en-GB" dirty="0"/>
          </a:p>
        </p:txBody>
      </p:sp>
      <p:sp>
        <p:nvSpPr>
          <p:cNvPr id="3" name="Plassholder for innhold 2"/>
          <p:cNvSpPr>
            <a:spLocks noGrp="1"/>
          </p:cNvSpPr>
          <p:nvPr>
            <p:ph idx="1"/>
          </p:nvPr>
        </p:nvSpPr>
        <p:spPr/>
        <p:txBody>
          <a:bodyPr>
            <a:normAutofit fontScale="77500" lnSpcReduction="20000"/>
          </a:bodyPr>
          <a:lstStyle/>
          <a:p>
            <a:pPr marL="0" indent="0">
              <a:lnSpc>
                <a:spcPct val="120000"/>
              </a:lnSpc>
              <a:buNone/>
            </a:pPr>
            <a:r>
              <a:rPr lang="en-GB" dirty="0" smtClean="0"/>
              <a:t>3: Public policy</a:t>
            </a:r>
          </a:p>
          <a:p>
            <a:pPr marL="0" indent="0">
              <a:lnSpc>
                <a:spcPct val="120000"/>
              </a:lnSpc>
              <a:buNone/>
            </a:pPr>
            <a:r>
              <a:rPr lang="en-GB" dirty="0" smtClean="0"/>
              <a:t>4: New opportunities </a:t>
            </a:r>
            <a:r>
              <a:rPr lang="en-GB" dirty="0"/>
              <a:t>should be </a:t>
            </a:r>
            <a:r>
              <a:rPr lang="en-GB" dirty="0" smtClean="0"/>
              <a:t>embraced</a:t>
            </a:r>
          </a:p>
          <a:p>
            <a:pPr>
              <a:lnSpc>
                <a:spcPct val="120000"/>
              </a:lnSpc>
              <a:buFontTx/>
              <a:buChar char="-"/>
            </a:pPr>
            <a:r>
              <a:rPr lang="en-GB" dirty="0" smtClean="0"/>
              <a:t>non-specialist individuals and </a:t>
            </a:r>
            <a:r>
              <a:rPr lang="en-GB" dirty="0"/>
              <a:t>digital </a:t>
            </a:r>
            <a:r>
              <a:rPr lang="en-GB" dirty="0" smtClean="0"/>
              <a:t>technologies</a:t>
            </a:r>
          </a:p>
          <a:p>
            <a:pPr>
              <a:lnSpc>
                <a:spcPct val="120000"/>
              </a:lnSpc>
              <a:buFontTx/>
              <a:buChar char="-"/>
            </a:pPr>
            <a:r>
              <a:rPr lang="en-GB" dirty="0" smtClean="0"/>
              <a:t>mobilisation </a:t>
            </a:r>
            <a:r>
              <a:rPr lang="en-GB" dirty="0"/>
              <a:t>of the voices of </a:t>
            </a:r>
            <a:r>
              <a:rPr lang="en-GB" dirty="0" smtClean="0"/>
              <a:t>people with </a:t>
            </a:r>
            <a:r>
              <a:rPr lang="en-GB" dirty="0"/>
              <a:t>lived experience of mental </a:t>
            </a:r>
            <a:r>
              <a:rPr lang="en-GB" dirty="0" smtClean="0"/>
              <a:t>disorders</a:t>
            </a:r>
            <a:endParaRPr lang="en-GB" dirty="0"/>
          </a:p>
          <a:p>
            <a:pPr marL="0" indent="0">
              <a:lnSpc>
                <a:spcPct val="120000"/>
              </a:lnSpc>
              <a:buNone/>
            </a:pPr>
            <a:r>
              <a:rPr lang="en-GB" dirty="0" smtClean="0"/>
              <a:t>5: Additional </a:t>
            </a:r>
            <a:r>
              <a:rPr lang="en-GB" dirty="0"/>
              <a:t>investments should be made </a:t>
            </a:r>
            <a:r>
              <a:rPr lang="en-GB" dirty="0" smtClean="0"/>
              <a:t>urgently</a:t>
            </a:r>
          </a:p>
          <a:p>
            <a:pPr>
              <a:lnSpc>
                <a:spcPct val="120000"/>
              </a:lnSpc>
              <a:buFontTx/>
              <a:buChar char="-"/>
            </a:pPr>
            <a:r>
              <a:rPr lang="en-GB" dirty="0" smtClean="0"/>
              <a:t>efficient </a:t>
            </a:r>
            <a:r>
              <a:rPr lang="en-GB" dirty="0"/>
              <a:t>and effective use of existing </a:t>
            </a:r>
            <a:r>
              <a:rPr lang="en-GB" dirty="0" smtClean="0"/>
              <a:t>resources—for example</a:t>
            </a:r>
            <a:r>
              <a:rPr lang="en-GB" dirty="0"/>
              <a:t>, through the redistribution of mental </a:t>
            </a:r>
            <a:r>
              <a:rPr lang="en-GB" dirty="0" smtClean="0"/>
              <a:t>health budgets</a:t>
            </a:r>
          </a:p>
          <a:p>
            <a:pPr>
              <a:lnSpc>
                <a:spcPct val="120000"/>
              </a:lnSpc>
              <a:buFontTx/>
              <a:buChar char="-"/>
            </a:pPr>
            <a:r>
              <a:rPr lang="en-GB" dirty="0" smtClean="0"/>
              <a:t>introduction of early interventions </a:t>
            </a:r>
            <a:r>
              <a:rPr lang="en-GB" dirty="0"/>
              <a:t>for emerging mental </a:t>
            </a:r>
            <a:r>
              <a:rPr lang="en-GB" dirty="0" smtClean="0"/>
              <a:t>disorders</a:t>
            </a:r>
          </a:p>
          <a:p>
            <a:pPr>
              <a:lnSpc>
                <a:spcPct val="120000"/>
              </a:lnSpc>
              <a:buFontTx/>
              <a:buChar char="-"/>
            </a:pPr>
            <a:r>
              <a:rPr lang="en-GB" dirty="0" smtClean="0"/>
              <a:t>re-allocation </a:t>
            </a:r>
            <a:r>
              <a:rPr lang="en-GB" dirty="0"/>
              <a:t>of budgets for other health priorities </a:t>
            </a:r>
            <a:r>
              <a:rPr lang="en-GB" dirty="0" smtClean="0"/>
              <a:t>to promote </a:t>
            </a:r>
            <a:r>
              <a:rPr lang="en-GB" dirty="0"/>
              <a:t>integration of mental health care in </a:t>
            </a:r>
            <a:r>
              <a:rPr lang="en-GB" dirty="0" smtClean="0"/>
              <a:t>established platforms </a:t>
            </a:r>
            <a:r>
              <a:rPr lang="en-GB" dirty="0"/>
              <a:t>of </a:t>
            </a:r>
            <a:r>
              <a:rPr lang="en-GB" dirty="0" smtClean="0"/>
              <a:t>delivery</a:t>
            </a:r>
            <a:endParaRPr lang="en-GB" dirty="0"/>
          </a:p>
          <a:p>
            <a:pPr marL="0" indent="0">
              <a:lnSpc>
                <a:spcPct val="120000"/>
              </a:lnSpc>
              <a:buNone/>
            </a:pPr>
            <a:endParaRPr lang="en-GB" dirty="0"/>
          </a:p>
        </p:txBody>
      </p:sp>
    </p:spTree>
    <p:extLst>
      <p:ext uri="{BB962C8B-B14F-4D97-AF65-F5344CB8AC3E}">
        <p14:creationId xmlns:p14="http://schemas.microsoft.com/office/powerpoint/2010/main" val="2561895243"/>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TotalTime>
  <Words>751</Words>
  <Application>Microsoft Office PowerPoint</Application>
  <PresentationFormat>Widescreen</PresentationFormat>
  <Paragraphs>137</Paragraphs>
  <Slides>26</Slides>
  <Notes>1</Notes>
  <HiddenSlides>1</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Calibri Light</vt:lpstr>
      <vt:lpstr>Times New Roman</vt:lpstr>
      <vt:lpstr>Office Theme</vt:lpstr>
      <vt:lpstr>Hvorfor og hvordan skal vi forske i feltet ‘global mental helse (GMH)’</vt:lpstr>
      <vt:lpstr>SDG 3: Good health and wellbeing </vt:lpstr>
      <vt:lpstr>PowerPoint-presentasjon</vt:lpstr>
      <vt:lpstr>SDG 3’s strong focus on GMH</vt:lpstr>
      <vt:lpstr>Consider the full focus on health systems</vt:lpstr>
      <vt:lpstr>6 KEY actions</vt:lpstr>
      <vt:lpstr>1. UHC</vt:lpstr>
      <vt:lpstr>2. Barriers – threats and awareness</vt:lpstr>
      <vt:lpstr>3, 4, 5: Opportunities, investments</vt:lpstr>
      <vt:lpstr>6. Innovation and research</vt:lpstr>
      <vt:lpstr>Who we are: The global mental health research group</vt:lpstr>
      <vt:lpstr>Cross-cultural understanding</vt:lpstr>
      <vt:lpstr>Research response 1</vt:lpstr>
      <vt:lpstr>Public policy and research response I</vt:lpstr>
      <vt:lpstr>PowerPoint-presentasjon</vt:lpstr>
      <vt:lpstr>HSR</vt:lpstr>
      <vt:lpstr>PowerPoint-presentasjon</vt:lpstr>
      <vt:lpstr>PowerPoint-presentasjon</vt:lpstr>
      <vt:lpstr>Results from an clinic RCT training in mhGAP</vt:lpstr>
      <vt:lpstr>Public policy and research response II</vt:lpstr>
      <vt:lpstr>Global =Cross-cultural enjoyment</vt:lpstr>
      <vt:lpstr>PowerPoint-presentasjon</vt:lpstr>
      <vt:lpstr>NEW RESEARCH PROJECT</vt:lpstr>
      <vt:lpstr>Building on existing networks</vt:lpstr>
      <vt:lpstr>Concluding remarks</vt:lpstr>
      <vt:lpstr>PowerPoint-presentasjon</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Hvorfor og hvordan skal vi forske i feltet ‘global mental helse’</dc:title>
  <dc:creator>Ingunn Marie S. Engebretsen</dc:creator>
  <cp:lastModifiedBy>Ingunn Marie S. Engebretsen</cp:lastModifiedBy>
  <cp:revision>16</cp:revision>
  <dcterms:created xsi:type="dcterms:W3CDTF">2018-11-21T09:05:13Z</dcterms:created>
  <dcterms:modified xsi:type="dcterms:W3CDTF">2018-11-21T16:24:02Z</dcterms:modified>
</cp:coreProperties>
</file>