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6" r:id="rId6"/>
    <p:sldId id="271" r:id="rId7"/>
    <p:sldId id="278" r:id="rId8"/>
    <p:sldId id="277" r:id="rId9"/>
    <p:sldId id="272" r:id="rId10"/>
    <p:sldId id="273" r:id="rId11"/>
    <p:sldId id="274" r:id="rId12"/>
    <p:sldId id="279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240" y="-77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9C5A9B3F-BDEB-4DB4-B4BA-41F9B3235DE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A99FE43E-3C32-47A6-929F-C197AD110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802"/>
            <a:ext cx="2145796" cy="3060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18" y="830534"/>
            <a:ext cx="11254296" cy="369331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10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119" y="4696400"/>
            <a:ext cx="11254295" cy="4616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6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xmlns="" id="{300852B1-F910-4F16-9D39-6D6CFF0C4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694" y="0"/>
            <a:ext cx="12999719" cy="13716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xmlns="" id="{A834A93A-B76D-46A1-B5A2-525C34FC3F29}"/>
              </a:ext>
            </a:extLst>
          </p:cNvPr>
          <p:cNvSpPr/>
          <p:nvPr userDrawn="1"/>
        </p:nvSpPr>
        <p:spPr>
          <a:xfrm>
            <a:off x="0" y="0"/>
            <a:ext cx="741692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xmlns="" id="{CFF61F9C-0E86-4B38-87C2-D67AA6FA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649048"/>
            <a:ext cx="5854413" cy="1538883"/>
          </a:xfrm>
        </p:spPr>
        <p:txBody>
          <a:bodyPr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xmlns="" id="{B10ED6FA-F9DF-4CD9-B676-A20FFFBC0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118" y="2319335"/>
            <a:ext cx="5854413" cy="9756257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xmlns="" id="{839DCB11-0F94-4B65-A94E-D1339B71768D}"/>
              </a:ext>
            </a:extLst>
          </p:cNvPr>
          <p:cNvSpPr txBox="1"/>
          <p:nvPr userDrawn="1"/>
        </p:nvSpPr>
        <p:spPr>
          <a:xfrm>
            <a:off x="17547431" y="5098618"/>
            <a:ext cx="3181350" cy="69769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Tromsø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Bodø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Ålesund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Bergen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Stord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Odda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Haugesund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Stavanger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Sandnes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Kongsberg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Oslo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Drammen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Lillestrøm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Tønsberg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Fredrikstad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Larvik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Kragerø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Arendal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Kristiansand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Halden</a:t>
            </a:r>
          </a:p>
          <a:p>
            <a:pPr marL="216000" indent="-2160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1"/>
                </a:solidFill>
              </a:rPr>
              <a:t>Sarpsborg</a:t>
            </a:r>
          </a:p>
        </p:txBody>
      </p:sp>
    </p:spTree>
    <p:extLst>
      <p:ext uri="{BB962C8B-B14F-4D97-AF65-F5344CB8AC3E}">
        <p14:creationId xmlns:p14="http://schemas.microsoft.com/office/powerpoint/2010/main" val="359873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E504CF7-C754-4DAD-BA69-DF1F8D7CBA8C}"/>
              </a:ext>
            </a:extLst>
          </p:cNvPr>
          <p:cNvSpPr/>
          <p:nvPr userDrawn="1"/>
        </p:nvSpPr>
        <p:spPr>
          <a:xfrm>
            <a:off x="-1" y="0"/>
            <a:ext cx="10657332" cy="4039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6">
            <a:extLst>
              <a:ext uri="{FF2B5EF4-FFF2-40B4-BE49-F238E27FC236}">
                <a16:creationId xmlns:a16="http://schemas.microsoft.com/office/drawing/2014/main" xmlns="" id="{1957FA51-48AD-47E6-979C-0CE067C4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1268875"/>
            <a:ext cx="9122282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xmlns="" id="{18EB31F8-9A05-456B-B668-DFC0A38AAD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739563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xmlns="" id="{525B1CB6-566F-4A12-9CA1-A713FE939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39563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20FA0C09-533B-4D71-966A-6ECB16A9F3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756869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xmlns="" id="{45828FAB-F7DC-409C-BCF1-1366E55AA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56869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xmlns="" id="{87318859-AD86-4809-8347-B3B2CDE4D8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774175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xmlns="" id="{2CD223FA-37DE-45BB-831B-382A776B3A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74175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xmlns="" id="{CAABF9D7-8B4A-4112-AE09-C6EF97A6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91481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8" name="Plassholder for tekst 11">
            <a:extLst>
              <a:ext uri="{FF2B5EF4-FFF2-40B4-BE49-F238E27FC236}">
                <a16:creationId xmlns:a16="http://schemas.microsoft.com/office/drawing/2014/main" xmlns="" id="{DAB3CCDC-D232-4B9E-9B2A-21E09BBDB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91480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bilde 9">
            <a:extLst>
              <a:ext uri="{FF2B5EF4-FFF2-40B4-BE49-F238E27FC236}">
                <a16:creationId xmlns:a16="http://schemas.microsoft.com/office/drawing/2014/main" xmlns="" id="{D82E27F7-6053-47EF-B169-C1C9C1426F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808787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0" name="Plassholder for tekst 11">
            <a:extLst>
              <a:ext uri="{FF2B5EF4-FFF2-40B4-BE49-F238E27FC236}">
                <a16:creationId xmlns:a16="http://schemas.microsoft.com/office/drawing/2014/main" xmlns="" id="{9FB3C51C-22D0-4F49-AF32-12D08EDE51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8788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Plassholder for bilde 9">
            <a:extLst>
              <a:ext uri="{FF2B5EF4-FFF2-40B4-BE49-F238E27FC236}">
                <a16:creationId xmlns:a16="http://schemas.microsoft.com/office/drawing/2014/main" xmlns="" id="{3A9C72C5-A474-42AE-B050-8C389020C7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826092" y="1704975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6" name="Plassholder for tekst 11">
            <a:extLst>
              <a:ext uri="{FF2B5EF4-FFF2-40B4-BE49-F238E27FC236}">
                <a16:creationId xmlns:a16="http://schemas.microsoft.com/office/drawing/2014/main" xmlns="" id="{2ACB3F25-1821-46DA-B30A-F269EEC12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826092" y="2423037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5" name="Plassholder for bilde 9">
            <a:extLst>
              <a:ext uri="{FF2B5EF4-FFF2-40B4-BE49-F238E27FC236}">
                <a16:creationId xmlns:a16="http://schemas.microsoft.com/office/drawing/2014/main" xmlns="" id="{0F4A6DFD-899F-46D4-A51B-B5515FB976F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739562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76" name="Plassholder for tekst 11">
            <a:extLst>
              <a:ext uri="{FF2B5EF4-FFF2-40B4-BE49-F238E27FC236}">
                <a16:creationId xmlns:a16="http://schemas.microsoft.com/office/drawing/2014/main" xmlns="" id="{BD3C2E7B-D618-409A-A634-E476CB2F21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39562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7" name="Plassholder for bilde 9">
            <a:extLst>
              <a:ext uri="{FF2B5EF4-FFF2-40B4-BE49-F238E27FC236}">
                <a16:creationId xmlns:a16="http://schemas.microsoft.com/office/drawing/2014/main" xmlns="" id="{170EC7E0-56F0-4356-AEA6-A3F2DD37779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756868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78" name="Plassholder for tekst 11">
            <a:extLst>
              <a:ext uri="{FF2B5EF4-FFF2-40B4-BE49-F238E27FC236}">
                <a16:creationId xmlns:a16="http://schemas.microsoft.com/office/drawing/2014/main" xmlns="" id="{EFC4F587-9B61-4964-AF0C-990C951AF7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56868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9" name="Plassholder for bilde 9">
            <a:extLst>
              <a:ext uri="{FF2B5EF4-FFF2-40B4-BE49-F238E27FC236}">
                <a16:creationId xmlns:a16="http://schemas.microsoft.com/office/drawing/2014/main" xmlns="" id="{6B002898-8CFB-4E73-B6A2-255416956A9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5774174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0" name="Plassholder for tekst 11">
            <a:extLst>
              <a:ext uri="{FF2B5EF4-FFF2-40B4-BE49-F238E27FC236}">
                <a16:creationId xmlns:a16="http://schemas.microsoft.com/office/drawing/2014/main" xmlns="" id="{07EE8E75-088A-4F8D-B885-E122804696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774174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1" name="Plassholder for bilde 9">
            <a:extLst>
              <a:ext uri="{FF2B5EF4-FFF2-40B4-BE49-F238E27FC236}">
                <a16:creationId xmlns:a16="http://schemas.microsoft.com/office/drawing/2014/main" xmlns="" id="{74CBE16C-8B70-4394-B2B9-BFC02605601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7791480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2" name="Plassholder for tekst 11">
            <a:extLst>
              <a:ext uri="{FF2B5EF4-FFF2-40B4-BE49-F238E27FC236}">
                <a16:creationId xmlns:a16="http://schemas.microsoft.com/office/drawing/2014/main" xmlns="" id="{69A28797-DD6A-489D-857B-D79A7FFE01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791479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3" name="Plassholder for bilde 9">
            <a:extLst>
              <a:ext uri="{FF2B5EF4-FFF2-40B4-BE49-F238E27FC236}">
                <a16:creationId xmlns:a16="http://schemas.microsoft.com/office/drawing/2014/main" xmlns="" id="{74292298-9580-4EBF-B736-173B4D2BC38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808786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4" name="Plassholder for tekst 11">
            <a:extLst>
              <a:ext uri="{FF2B5EF4-FFF2-40B4-BE49-F238E27FC236}">
                <a16:creationId xmlns:a16="http://schemas.microsoft.com/office/drawing/2014/main" xmlns="" id="{D87FC028-B76C-4F55-A2E5-4E84DAD3BDC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808787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5" name="Plassholder for bilde 9">
            <a:extLst>
              <a:ext uri="{FF2B5EF4-FFF2-40B4-BE49-F238E27FC236}">
                <a16:creationId xmlns:a16="http://schemas.microsoft.com/office/drawing/2014/main" xmlns="" id="{3A7F2347-F699-401B-BA76-5B0D9CF5A73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826091" y="3933311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6" name="Plassholder for tekst 11">
            <a:extLst>
              <a:ext uri="{FF2B5EF4-FFF2-40B4-BE49-F238E27FC236}">
                <a16:creationId xmlns:a16="http://schemas.microsoft.com/office/drawing/2014/main" xmlns="" id="{66179C61-116E-406C-8A8D-E863E56DA9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826091" y="4651373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7" name="Plassholder for bilde 9">
            <a:extLst>
              <a:ext uri="{FF2B5EF4-FFF2-40B4-BE49-F238E27FC236}">
                <a16:creationId xmlns:a16="http://schemas.microsoft.com/office/drawing/2014/main" xmlns="" id="{A0B9D8CD-7DF4-44B8-BE94-A5C7E5565BE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739561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88" name="Plassholder for tekst 11">
            <a:extLst>
              <a:ext uri="{FF2B5EF4-FFF2-40B4-BE49-F238E27FC236}">
                <a16:creationId xmlns:a16="http://schemas.microsoft.com/office/drawing/2014/main" xmlns="" id="{153667DA-A922-4F06-A82B-C8725B055E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739561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9" name="Plassholder for bilde 9">
            <a:extLst>
              <a:ext uri="{FF2B5EF4-FFF2-40B4-BE49-F238E27FC236}">
                <a16:creationId xmlns:a16="http://schemas.microsoft.com/office/drawing/2014/main" xmlns="" id="{AA7A6EF7-3BD8-441B-A833-99655EA3E90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756867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0" name="Plassholder for tekst 11">
            <a:extLst>
              <a:ext uri="{FF2B5EF4-FFF2-40B4-BE49-F238E27FC236}">
                <a16:creationId xmlns:a16="http://schemas.microsoft.com/office/drawing/2014/main" xmlns="" id="{71CDFF05-4E01-456A-8AA4-86952E704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756867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Plassholder for bilde 9">
            <a:extLst>
              <a:ext uri="{FF2B5EF4-FFF2-40B4-BE49-F238E27FC236}">
                <a16:creationId xmlns:a16="http://schemas.microsoft.com/office/drawing/2014/main" xmlns="" id="{10ED8C2A-D4C3-42E0-9505-26F4B3A4C0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774173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2" name="Plassholder for tekst 11">
            <a:extLst>
              <a:ext uri="{FF2B5EF4-FFF2-40B4-BE49-F238E27FC236}">
                <a16:creationId xmlns:a16="http://schemas.microsoft.com/office/drawing/2014/main" xmlns="" id="{22CDDB4B-BA93-4C81-9500-C97AF7B5A8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774173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3" name="Plassholder for bilde 9">
            <a:extLst>
              <a:ext uri="{FF2B5EF4-FFF2-40B4-BE49-F238E27FC236}">
                <a16:creationId xmlns:a16="http://schemas.microsoft.com/office/drawing/2014/main" xmlns="" id="{274076EF-C122-403D-8308-BE8FB1E1F61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91479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4" name="Plassholder for tekst 11">
            <a:extLst>
              <a:ext uri="{FF2B5EF4-FFF2-40B4-BE49-F238E27FC236}">
                <a16:creationId xmlns:a16="http://schemas.microsoft.com/office/drawing/2014/main" xmlns="" id="{975CD2E9-5B20-423A-A533-02D9FA949EA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7791478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5" name="Plassholder for bilde 9">
            <a:extLst>
              <a:ext uri="{FF2B5EF4-FFF2-40B4-BE49-F238E27FC236}">
                <a16:creationId xmlns:a16="http://schemas.microsoft.com/office/drawing/2014/main" xmlns="" id="{F64DA587-6C16-43FD-B6BC-59DF6F3779E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9808785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6" name="Plassholder for tekst 11">
            <a:extLst>
              <a:ext uri="{FF2B5EF4-FFF2-40B4-BE49-F238E27FC236}">
                <a16:creationId xmlns:a16="http://schemas.microsoft.com/office/drawing/2014/main" xmlns="" id="{BDE8CBF0-B432-465D-8929-50D2B5E7645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9808786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7" name="Plassholder for bilde 9">
            <a:extLst>
              <a:ext uri="{FF2B5EF4-FFF2-40B4-BE49-F238E27FC236}">
                <a16:creationId xmlns:a16="http://schemas.microsoft.com/office/drawing/2014/main" xmlns="" id="{C2B34044-B96B-47F7-88CB-0993FFDFFCE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1826090" y="6161647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8" name="Plassholder for tekst 11">
            <a:extLst>
              <a:ext uri="{FF2B5EF4-FFF2-40B4-BE49-F238E27FC236}">
                <a16:creationId xmlns:a16="http://schemas.microsoft.com/office/drawing/2014/main" xmlns="" id="{30318A65-1EA8-4374-9F75-BECF4183181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1826090" y="6879709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9" name="Plassholder for bilde 9">
            <a:extLst>
              <a:ext uri="{FF2B5EF4-FFF2-40B4-BE49-F238E27FC236}">
                <a16:creationId xmlns:a16="http://schemas.microsoft.com/office/drawing/2014/main" xmlns="" id="{930FB3F9-656E-4087-9417-4DA86A668D9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1739560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0" name="Plassholder for tekst 11">
            <a:extLst>
              <a:ext uri="{FF2B5EF4-FFF2-40B4-BE49-F238E27FC236}">
                <a16:creationId xmlns:a16="http://schemas.microsoft.com/office/drawing/2014/main" xmlns="" id="{0EEC0B3B-2C89-4448-83F7-2CB322BC345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739560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1" name="Plassholder for bilde 9">
            <a:extLst>
              <a:ext uri="{FF2B5EF4-FFF2-40B4-BE49-F238E27FC236}">
                <a16:creationId xmlns:a16="http://schemas.microsoft.com/office/drawing/2014/main" xmlns="" id="{0716E5C5-7DA1-4293-BB61-DC2FA9BE340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3756866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2" name="Plassholder for tekst 11">
            <a:extLst>
              <a:ext uri="{FF2B5EF4-FFF2-40B4-BE49-F238E27FC236}">
                <a16:creationId xmlns:a16="http://schemas.microsoft.com/office/drawing/2014/main" xmlns="" id="{38918507-8F35-4E38-BCA0-E518477311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3756866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3" name="Plassholder for bilde 9">
            <a:extLst>
              <a:ext uri="{FF2B5EF4-FFF2-40B4-BE49-F238E27FC236}">
                <a16:creationId xmlns:a16="http://schemas.microsoft.com/office/drawing/2014/main" xmlns="" id="{F9C6963E-DC5F-417D-B41E-EECA37A74AC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5774172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4" name="Plassholder for tekst 11">
            <a:extLst>
              <a:ext uri="{FF2B5EF4-FFF2-40B4-BE49-F238E27FC236}">
                <a16:creationId xmlns:a16="http://schemas.microsoft.com/office/drawing/2014/main" xmlns="" id="{1BD2EDDF-A6B0-4C78-91DC-71DBA50DB38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5774172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5" name="Plassholder for bilde 9">
            <a:extLst>
              <a:ext uri="{FF2B5EF4-FFF2-40B4-BE49-F238E27FC236}">
                <a16:creationId xmlns:a16="http://schemas.microsoft.com/office/drawing/2014/main" xmlns="" id="{5F654669-3291-4B49-9673-48A84AE4C3E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7791478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6" name="Plassholder for tekst 11">
            <a:extLst>
              <a:ext uri="{FF2B5EF4-FFF2-40B4-BE49-F238E27FC236}">
                <a16:creationId xmlns:a16="http://schemas.microsoft.com/office/drawing/2014/main" xmlns="" id="{05DB14C8-70AF-459A-B5FA-3815CDD2126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7791477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7" name="Plassholder for bilde 9">
            <a:extLst>
              <a:ext uri="{FF2B5EF4-FFF2-40B4-BE49-F238E27FC236}">
                <a16:creationId xmlns:a16="http://schemas.microsoft.com/office/drawing/2014/main" xmlns="" id="{5FB693BE-045A-4604-8B55-EC401E16062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9808784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8" name="Plassholder for tekst 11">
            <a:extLst>
              <a:ext uri="{FF2B5EF4-FFF2-40B4-BE49-F238E27FC236}">
                <a16:creationId xmlns:a16="http://schemas.microsoft.com/office/drawing/2014/main" xmlns="" id="{EFE39E01-040A-476C-8F21-A67B01001B7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9808785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9" name="Plassholder for bilde 9">
            <a:extLst>
              <a:ext uri="{FF2B5EF4-FFF2-40B4-BE49-F238E27FC236}">
                <a16:creationId xmlns:a16="http://schemas.microsoft.com/office/drawing/2014/main" xmlns="" id="{10A77F57-5D12-4C88-A415-4C7C4032F4D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1826089" y="8389983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0" name="Plassholder for tekst 11">
            <a:extLst>
              <a:ext uri="{FF2B5EF4-FFF2-40B4-BE49-F238E27FC236}">
                <a16:creationId xmlns:a16="http://schemas.microsoft.com/office/drawing/2014/main" xmlns="" id="{60340825-F18C-446F-AC4F-F259007DFE10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1826089" y="9108045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1" name="Plassholder for bilde 9">
            <a:extLst>
              <a:ext uri="{FF2B5EF4-FFF2-40B4-BE49-F238E27FC236}">
                <a16:creationId xmlns:a16="http://schemas.microsoft.com/office/drawing/2014/main" xmlns="" id="{5F7E5D34-8FCE-4D34-A7C1-DD493760D7E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11739559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2" name="Plassholder for tekst 11">
            <a:extLst>
              <a:ext uri="{FF2B5EF4-FFF2-40B4-BE49-F238E27FC236}">
                <a16:creationId xmlns:a16="http://schemas.microsoft.com/office/drawing/2014/main" xmlns="" id="{96427996-0F5A-49E8-963D-D67CED1E154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1739559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3" name="Plassholder for bilde 9">
            <a:extLst>
              <a:ext uri="{FF2B5EF4-FFF2-40B4-BE49-F238E27FC236}">
                <a16:creationId xmlns:a16="http://schemas.microsoft.com/office/drawing/2014/main" xmlns="" id="{29E4552B-9414-4108-B87E-F085D6F256A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3756865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4" name="Plassholder for tekst 11">
            <a:extLst>
              <a:ext uri="{FF2B5EF4-FFF2-40B4-BE49-F238E27FC236}">
                <a16:creationId xmlns:a16="http://schemas.microsoft.com/office/drawing/2014/main" xmlns="" id="{8EF893C8-D9F4-49B0-974A-2969E358199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756865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5" name="Plassholder for bilde 9">
            <a:extLst>
              <a:ext uri="{FF2B5EF4-FFF2-40B4-BE49-F238E27FC236}">
                <a16:creationId xmlns:a16="http://schemas.microsoft.com/office/drawing/2014/main" xmlns="" id="{CBDAF2FA-113B-4785-B2B1-59A21AA189F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5774171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6" name="Plassholder for tekst 11">
            <a:extLst>
              <a:ext uri="{FF2B5EF4-FFF2-40B4-BE49-F238E27FC236}">
                <a16:creationId xmlns:a16="http://schemas.microsoft.com/office/drawing/2014/main" xmlns="" id="{DBDAF646-40C4-43BE-B0FE-B3D57AE77DB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5774171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7" name="Plassholder for bilde 9">
            <a:extLst>
              <a:ext uri="{FF2B5EF4-FFF2-40B4-BE49-F238E27FC236}">
                <a16:creationId xmlns:a16="http://schemas.microsoft.com/office/drawing/2014/main" xmlns="" id="{62F73BB1-1EAC-4F48-A64A-EFAB3FB58E28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7791477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18" name="Plassholder for tekst 11">
            <a:extLst>
              <a:ext uri="{FF2B5EF4-FFF2-40B4-BE49-F238E27FC236}">
                <a16:creationId xmlns:a16="http://schemas.microsoft.com/office/drawing/2014/main" xmlns="" id="{5D0FF889-E135-4C63-8D08-42A5327C7C9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7791476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9" name="Plassholder for bilde 9">
            <a:extLst>
              <a:ext uri="{FF2B5EF4-FFF2-40B4-BE49-F238E27FC236}">
                <a16:creationId xmlns:a16="http://schemas.microsoft.com/office/drawing/2014/main" xmlns="" id="{508FA746-82F2-4F81-9844-3F34E360A9D4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9808783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0" name="Plassholder for tekst 11">
            <a:extLst>
              <a:ext uri="{FF2B5EF4-FFF2-40B4-BE49-F238E27FC236}">
                <a16:creationId xmlns:a16="http://schemas.microsoft.com/office/drawing/2014/main" xmlns="" id="{2C0F5D29-A9AA-4C26-94AE-2A7BCC4AED9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9808784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1" name="Plassholder for bilde 9">
            <a:extLst>
              <a:ext uri="{FF2B5EF4-FFF2-40B4-BE49-F238E27FC236}">
                <a16:creationId xmlns:a16="http://schemas.microsoft.com/office/drawing/2014/main" xmlns="" id="{4A46C208-EE4C-441D-880B-5DFE6091F8B6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1826088" y="10618319"/>
            <a:ext cx="1620203" cy="450056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2" name="Plassholder for tekst 11">
            <a:extLst>
              <a:ext uri="{FF2B5EF4-FFF2-40B4-BE49-F238E27FC236}">
                <a16:creationId xmlns:a16="http://schemas.microsoft.com/office/drawing/2014/main" xmlns="" id="{BCA60EBD-7ED6-4305-8531-817E2DE9E325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21826088" y="11336381"/>
            <a:ext cx="1620204" cy="868362"/>
          </a:xfrm>
        </p:spPr>
        <p:txBody>
          <a:bodyPr>
            <a:normAutofit/>
          </a:bodyPr>
          <a:lstStyle>
            <a:lvl1pPr marL="108000" indent="-108000"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02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4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, sort ler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9B7CAE4B-C13B-4496-9B08-D155E38DFDBD}"/>
              </a:ext>
            </a:extLst>
          </p:cNvPr>
          <p:cNvSpPr/>
          <p:nvPr userDrawn="1"/>
        </p:nvSpPr>
        <p:spPr>
          <a:xfrm>
            <a:off x="6912864" y="1296162"/>
            <a:ext cx="17469548" cy="1241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3B5448DD-B080-46D9-B2AF-966C3742B746}"/>
              </a:ext>
            </a:extLst>
          </p:cNvPr>
          <p:cNvSpPr/>
          <p:nvPr userDrawn="1"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38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10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9C5A9B3F-BDEB-4DB4-B4BA-41F9B3235DE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A99FE43E-3C32-47A6-929F-C197AD110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802"/>
            <a:ext cx="2145796" cy="3060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18" y="830534"/>
            <a:ext cx="8207882" cy="3693319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10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119" y="4696400"/>
            <a:ext cx="8207881" cy="4616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BA20F66F-1926-4617-95BA-5CE18DF06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39217" y="0"/>
            <a:ext cx="14643195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6" name="Guide_962c00a1-495d-4b14-8341-e0dfb8a15995">
            <a:extLst>
              <a:ext uri="{FF2B5EF4-FFF2-40B4-BE49-F238E27FC236}">
                <a16:creationId xmlns:a16="http://schemas.microsoft.com/office/drawing/2014/main" xmlns="" id="{D38A2D14-0843-42A6-954C-040938213D44}"/>
              </a:ext>
            </a:extLst>
          </p:cNvPr>
          <p:cNvCxnSpPr/>
          <p:nvPr userDrawn="1"/>
        </p:nvCxnSpPr>
        <p:spPr>
          <a:xfrm>
            <a:off x="9739217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1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73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xmlns="" id="{ECE93635-D18B-4051-AA6C-D01D75B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BA4D25EE-DEDC-4243-B9C0-0CB98C9D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5086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tx1"/>
                </a:solidFill>
              </a:defRPr>
            </a:lvl1pPr>
            <a:lvl2pPr marL="900000" indent="-216000">
              <a:defRPr sz="2500">
                <a:solidFill>
                  <a:schemeClr val="tx1"/>
                </a:solidFill>
              </a:defRPr>
            </a:lvl2pPr>
            <a:lvl3pPr marL="1116000" indent="-216000">
              <a:defRPr sz="2500">
                <a:solidFill>
                  <a:schemeClr val="tx1"/>
                </a:solidFill>
              </a:defRPr>
            </a:lvl3pPr>
            <a:lvl4pPr marL="1332000" indent="-216000">
              <a:defRPr sz="2500">
                <a:solidFill>
                  <a:schemeClr val="tx1"/>
                </a:solidFill>
              </a:defRPr>
            </a:lvl4pPr>
            <a:lvl5pPr marL="1548000" indent="-216000"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xmlns="" id="{DD8BC5F3-D9C5-426F-B467-FF2C97B50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5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xmlns="" id="{6C45343D-C9FA-4B1C-B7AD-7228DF864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54058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13">
            <a:extLst>
              <a:ext uri="{FF2B5EF4-FFF2-40B4-BE49-F238E27FC236}">
                <a16:creationId xmlns:a16="http://schemas.microsoft.com/office/drawing/2014/main" xmlns="" id="{EC421B70-C2AE-41D9-B29C-F873E34DD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54058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tx1"/>
                </a:solidFill>
              </a:defRPr>
            </a:lvl1pPr>
            <a:lvl2pPr marL="900000" indent="-216000">
              <a:defRPr sz="2500">
                <a:solidFill>
                  <a:schemeClr val="tx1"/>
                </a:solidFill>
              </a:defRPr>
            </a:lvl2pPr>
            <a:lvl3pPr marL="1116000" indent="-216000">
              <a:defRPr sz="2500">
                <a:solidFill>
                  <a:schemeClr val="tx1"/>
                </a:solidFill>
              </a:defRPr>
            </a:lvl3pPr>
            <a:lvl4pPr marL="1332000" indent="-216000">
              <a:defRPr sz="2500">
                <a:solidFill>
                  <a:schemeClr val="tx1"/>
                </a:solidFill>
              </a:defRPr>
            </a:lvl4pPr>
            <a:lvl5pPr marL="1548000" indent="-216000"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xmlns="" id="{32B61450-0D31-44EA-95DC-1F6DBBED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7468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spalter,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CEB98294-E113-4C8E-9708-39FDB924C481}"/>
              </a:ext>
            </a:extLst>
          </p:cNvPr>
          <p:cNvSpPr/>
          <p:nvPr userDrawn="1"/>
        </p:nvSpPr>
        <p:spPr>
          <a:xfrm>
            <a:off x="6912864" y="1296162"/>
            <a:ext cx="17469548" cy="1241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A067B2A5-5BF1-4DF7-BD5C-C641C5AF88BC}"/>
              </a:ext>
            </a:extLst>
          </p:cNvPr>
          <p:cNvSpPr/>
          <p:nvPr userDrawn="1"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xmlns="" id="{ECE93635-D18B-4051-AA6C-D01D75B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BA4D25EE-DEDC-4243-B9C0-0CB98C9D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5086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bg1"/>
                </a:solidFill>
              </a:defRPr>
            </a:lvl1pPr>
            <a:lvl2pPr marL="900000" indent="-216000">
              <a:defRPr sz="2500">
                <a:solidFill>
                  <a:schemeClr val="bg1"/>
                </a:solidFill>
              </a:defRPr>
            </a:lvl2pPr>
            <a:lvl3pPr marL="1116000" indent="-216000">
              <a:defRPr sz="2500">
                <a:solidFill>
                  <a:schemeClr val="bg1"/>
                </a:solidFill>
              </a:defRPr>
            </a:lvl3pPr>
            <a:lvl4pPr marL="1332000" indent="-216000">
              <a:defRPr sz="2500">
                <a:solidFill>
                  <a:schemeClr val="bg1"/>
                </a:solidFill>
              </a:defRPr>
            </a:lvl4pPr>
            <a:lvl5pPr marL="1548000" indent="-216000"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xmlns="" id="{DD8BC5F3-D9C5-426F-B467-FF2C97B50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5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xmlns="" id="{6C45343D-C9FA-4B1C-B7AD-7228DF864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54058" y="2851556"/>
            <a:ext cx="6992238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13">
            <a:extLst>
              <a:ext uri="{FF2B5EF4-FFF2-40B4-BE49-F238E27FC236}">
                <a16:creationId xmlns:a16="http://schemas.microsoft.com/office/drawing/2014/main" xmlns="" id="{EC421B70-C2AE-41D9-B29C-F873E34DD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54058" y="4591050"/>
            <a:ext cx="6992238" cy="7296149"/>
          </a:xfrm>
        </p:spPr>
        <p:txBody>
          <a:bodyPr>
            <a:normAutofit/>
          </a:bodyPr>
          <a:lstStyle>
            <a:lvl1pPr marL="216000" indent="-216000">
              <a:defRPr sz="2500">
                <a:solidFill>
                  <a:schemeClr val="bg1"/>
                </a:solidFill>
              </a:defRPr>
            </a:lvl1pPr>
            <a:lvl2pPr marL="900000" indent="-216000">
              <a:defRPr sz="2500">
                <a:solidFill>
                  <a:schemeClr val="bg1"/>
                </a:solidFill>
              </a:defRPr>
            </a:lvl2pPr>
            <a:lvl3pPr marL="1116000" indent="-216000">
              <a:defRPr sz="2500">
                <a:solidFill>
                  <a:schemeClr val="bg1"/>
                </a:solidFill>
              </a:defRPr>
            </a:lvl3pPr>
            <a:lvl4pPr marL="1332000" indent="-216000">
              <a:defRPr sz="2500">
                <a:solidFill>
                  <a:schemeClr val="bg1"/>
                </a:solidFill>
              </a:defRPr>
            </a:lvl4pPr>
            <a:lvl5pPr marL="1548000" indent="-216000"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xmlns="" id="{32B61450-0D31-44EA-95DC-1F6DBBED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1869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1F446F9-78A3-4C23-B9E1-A3B8F040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16" y="7028839"/>
            <a:ext cx="5854415" cy="61555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AF5373E-B9BF-4A5C-A1BB-8D10B8DF778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36116" y="7717839"/>
            <a:ext cx="5854415" cy="416935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21">
            <a:extLst>
              <a:ext uri="{FF2B5EF4-FFF2-40B4-BE49-F238E27FC236}">
                <a16:creationId xmlns:a16="http://schemas.microsoft.com/office/drawing/2014/main" xmlns="" id="{84CE6B3F-233F-4912-9FBB-184D5A101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86" y="2529778"/>
            <a:ext cx="5854415" cy="9357419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0" name="Plassholder for tekst 21">
            <a:extLst>
              <a:ext uri="{FF2B5EF4-FFF2-40B4-BE49-F238E27FC236}">
                <a16:creationId xmlns:a16="http://schemas.microsoft.com/office/drawing/2014/main" xmlns="" id="{81C0D735-CA43-4963-A70A-4339FAA7DD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69660" y="2529778"/>
            <a:ext cx="5854415" cy="9357419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5783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xmlns="" id="{2797E968-8DBD-4A23-BF15-401B230A1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0564" y="0"/>
            <a:ext cx="19881850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xmlns="" id="{CFFD47ED-4B47-4C50-B4BA-CAB56B442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7416927" cy="9829229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xmlns="" id="{568205D1-6DE5-46C6-AFF4-ADBE44B9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5939072"/>
            <a:ext cx="5854413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xmlns="" id="{3E601AA7-ACAD-40AB-96D4-20AC53DAE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118" y="8700131"/>
            <a:ext cx="5854413" cy="461665"/>
          </a:xfrm>
        </p:spPr>
        <p:txBody>
          <a:bodyPr>
            <a:sp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49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xmlns="" id="{28205851-FC97-454A-B66C-08C9C4851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2864" y="1296162"/>
            <a:ext cx="17469549" cy="1241983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xmlns="" id="{09FBCD15-B9D3-439A-917D-D4D92E37C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416927" cy="6408801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xmlns="" id="{15B931DD-524A-446F-82A3-96AC75AE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xmlns="" id="{BE440D2A-BCA2-4F1E-A2EE-396E587DEA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117" y="7024076"/>
            <a:ext cx="5341116" cy="5095875"/>
          </a:xfrm>
        </p:spPr>
        <p:txBody>
          <a:bodyPr/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0336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dt 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xmlns="" id="{28205851-FC97-454A-B66C-08C9C4851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008" y="0"/>
            <a:ext cx="16317405" cy="13716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3000" i="1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xmlns="" id="{09FBCD15-B9D3-439A-917D-D4D92E37C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0657332" cy="4039705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xmlns="" id="{15B931DD-524A-446F-82A3-96AC75AE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8" y="1268875"/>
            <a:ext cx="9122282" cy="230832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tekst 21">
            <a:extLst>
              <a:ext uri="{FF2B5EF4-FFF2-40B4-BE49-F238E27FC236}">
                <a16:creationId xmlns:a16="http://schemas.microsoft.com/office/drawing/2014/main" xmlns="" id="{3AE99B61-FEC4-425D-AC1B-065FEFC5BE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6116" y="4837471"/>
            <a:ext cx="6438078" cy="7256206"/>
          </a:xfrm>
        </p:spPr>
        <p:txBody>
          <a:bodyPr>
            <a:normAutofit/>
          </a:bodyPr>
          <a:lstStyle>
            <a:lvl1pPr marL="360000" indent="0"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1260000" indent="0">
              <a:spcBef>
                <a:spcPts val="2400"/>
              </a:spcBef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1260000" indent="0">
              <a:buNone/>
              <a:defRPr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8817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BDD670B1-C889-4093-98C9-7A4FCC3EC1DE}"/>
              </a:ext>
            </a:extLst>
          </p:cNvPr>
          <p:cNvSpPr/>
          <p:nvPr/>
        </p:nvSpPr>
        <p:spPr>
          <a:xfrm>
            <a:off x="0" y="0"/>
            <a:ext cx="7416927" cy="6408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18" y="3356844"/>
            <a:ext cx="5854413" cy="23083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086" y="2529778"/>
            <a:ext cx="14751209" cy="93574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16" y="12893160"/>
            <a:ext cx="288036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fld id="{F93F1AC9-3942-43C0-9362-243A8D2BEEC7}" type="datetimeFigureOut">
              <a:rPr lang="nb-NO" smtClean="0"/>
              <a:pPr/>
              <a:t>16.11.2018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0531" y="12893160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06116" y="12893160"/>
            <a:ext cx="144018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fld id="{84AFDC78-EC2B-4F64-A670-8B87D69B04B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5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7" r:id="rId4"/>
    <p:sldLayoutId id="2147483673" r:id="rId5"/>
    <p:sldLayoutId id="2147483664" r:id="rId6"/>
    <p:sldLayoutId id="2147483674" r:id="rId7"/>
    <p:sldLayoutId id="2147483663" r:id="rId8"/>
    <p:sldLayoutId id="2147483675" r:id="rId9"/>
    <p:sldLayoutId id="2147483665" r:id="rId10"/>
    <p:sldLayoutId id="2147483666" r:id="rId11"/>
    <p:sldLayoutId id="2147483679" r:id="rId12"/>
    <p:sldLayoutId id="2147483678" r:id="rId13"/>
    <p:sldLayoutId id="2147483667" r:id="rId14"/>
  </p:sldLayoutIdLst>
  <p:txStyles>
    <p:titleStyle>
      <a:lvl1pPr marL="0" algn="l" defTabSz="1828709" rtl="0" eaLnBrk="1" latinLnBrk="0" hangingPunct="1">
        <a:lnSpc>
          <a:spcPct val="100000"/>
        </a:lnSpc>
        <a:spcBef>
          <a:spcPts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alpartner.no/" TargetMode="External"/><Relationship Id="rId2" Type="http://schemas.openxmlformats.org/officeDocument/2006/relationships/hyperlink" Target="http://www.koshishnepal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296D19C8-F688-4641-B69A-FE11B7926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6000" dirty="0" err="1" smtClean="0"/>
              <a:t>Koshish</a:t>
            </a:r>
            <a:r>
              <a:rPr lang="nb-NO" sz="6000" dirty="0" smtClean="0"/>
              <a:t> Nepal – fra avmakt til påvirkning</a:t>
            </a:r>
            <a:endParaRPr lang="nb-NO" sz="60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xmlns="" id="{C525AEFE-6260-407D-AF96-B1D66F82E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19" y="4696400"/>
            <a:ext cx="11254295" cy="3257155"/>
          </a:xfrm>
        </p:spPr>
        <p:txBody>
          <a:bodyPr>
            <a:normAutofit/>
          </a:bodyPr>
          <a:lstStyle/>
          <a:p>
            <a:r>
              <a:rPr lang="nb-NO" sz="4000" dirty="0" smtClean="0"/>
              <a:t>--om å jobbe for mental helse i </a:t>
            </a:r>
            <a:r>
              <a:rPr lang="nb-NO" sz="4000" dirty="0" smtClean="0"/>
              <a:t>Nepal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Innlegg «Mental helse – en nøkkel til utvikling» 22.nov 2018</a:t>
            </a:r>
          </a:p>
          <a:p>
            <a:endParaRPr lang="nb-NO" dirty="0"/>
          </a:p>
          <a:p>
            <a:r>
              <a:rPr lang="nb-NO" dirty="0" smtClean="0"/>
              <a:t>Solveig Holmedal Ottesen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avmakt til påvirkning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Denne måten å jobbe på, hvor man både jobber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på </a:t>
            </a:r>
            <a:r>
              <a:rPr lang="nb-NO" dirty="0"/>
              <a:t>et makronivå med påvirkning og </a:t>
            </a:r>
            <a:r>
              <a:rPr lang="nb-NO" dirty="0" smtClean="0"/>
              <a:t>holdningsarbeid</a:t>
            </a:r>
          </a:p>
          <a:p>
            <a:endParaRPr lang="nb-NO" dirty="0"/>
          </a:p>
          <a:p>
            <a:r>
              <a:rPr lang="nb-NO" dirty="0"/>
              <a:t>p</a:t>
            </a:r>
            <a:r>
              <a:rPr lang="nb-NO" dirty="0" smtClean="0"/>
              <a:t>å et mikronivå med </a:t>
            </a:r>
            <a:r>
              <a:rPr lang="nb-NO" dirty="0"/>
              <a:t>konkrete </a:t>
            </a:r>
            <a:r>
              <a:rPr lang="nb-NO" dirty="0" smtClean="0"/>
              <a:t>(hjelpe)tiltak </a:t>
            </a:r>
            <a:r>
              <a:rPr lang="nb-NO" dirty="0"/>
              <a:t>for målgruppen; 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                    </a:t>
            </a:r>
            <a:r>
              <a:rPr lang="nb-NO" dirty="0" smtClean="0">
                <a:solidFill>
                  <a:srgbClr val="FF0000"/>
                </a:solidFill>
              </a:rPr>
              <a:t>det </a:t>
            </a:r>
            <a:r>
              <a:rPr lang="nb-NO" dirty="0">
                <a:solidFill>
                  <a:srgbClr val="FF0000"/>
                </a:solidFill>
              </a:rPr>
              <a:t>er veien å gå også i Nepal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Fordi:</a:t>
            </a:r>
          </a:p>
          <a:p>
            <a:r>
              <a:rPr lang="nb-NO" dirty="0" smtClean="0"/>
              <a:t>Man </a:t>
            </a:r>
            <a:r>
              <a:rPr lang="nb-NO" dirty="0"/>
              <a:t>snakker gruppens sak, samtidig som man har et konkret </a:t>
            </a:r>
            <a:r>
              <a:rPr lang="nb-NO" dirty="0" smtClean="0"/>
              <a:t>tilbud/løsninger.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Man jobber politisk, samtidig som man har historier å fortelle.</a:t>
            </a:r>
          </a:p>
          <a:p>
            <a:endParaRPr lang="nb-NO" dirty="0"/>
          </a:p>
          <a:p>
            <a:r>
              <a:rPr lang="nb-NO" dirty="0" smtClean="0"/>
              <a:t>Man involverer de det gjelder og snakker ikke bare på vegne av.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icture 2" descr="http://www.koshishnepal.org/uploads/thumbs/thumb_breaking-every-chain-that-kept-her-from-being-free2018101114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7232073"/>
            <a:ext cx="6932815" cy="55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avmakt til påvirkning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Derfor opplever </a:t>
            </a:r>
            <a:r>
              <a:rPr lang="nb-NO" dirty="0" err="1" smtClean="0"/>
              <a:t>Koshish</a:t>
            </a:r>
            <a:r>
              <a:rPr lang="nb-NO" dirty="0" smtClean="0"/>
              <a:t>: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At de b</a:t>
            </a:r>
            <a:r>
              <a:rPr lang="nb-NO" dirty="0" smtClean="0"/>
              <a:t>lir </a:t>
            </a:r>
            <a:r>
              <a:rPr lang="nb-NO" dirty="0"/>
              <a:t>lyttet til!</a:t>
            </a:r>
          </a:p>
          <a:p>
            <a:endParaRPr lang="nb-NO" dirty="0"/>
          </a:p>
          <a:p>
            <a:r>
              <a:rPr lang="nb-NO" dirty="0" smtClean="0"/>
              <a:t>At de f</a:t>
            </a:r>
            <a:r>
              <a:rPr lang="nb-NO" dirty="0" smtClean="0"/>
              <a:t>år økonomiske midler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At de f</a:t>
            </a:r>
            <a:r>
              <a:rPr lang="nb-NO" dirty="0" smtClean="0"/>
              <a:t>år </a:t>
            </a:r>
            <a:r>
              <a:rPr lang="nb-NO" dirty="0"/>
              <a:t>endret lovtekster</a:t>
            </a:r>
          </a:p>
          <a:p>
            <a:endParaRPr lang="nb-NO" dirty="0"/>
          </a:p>
          <a:p>
            <a:r>
              <a:rPr lang="nb-NO" dirty="0" smtClean="0"/>
              <a:t>At de f</a:t>
            </a:r>
            <a:r>
              <a:rPr lang="nb-NO" dirty="0" smtClean="0"/>
              <a:t>år priser og annerkjennelse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At de f</a:t>
            </a:r>
            <a:r>
              <a:rPr lang="nb-NO" dirty="0" smtClean="0"/>
              <a:t>år </a:t>
            </a:r>
            <a:r>
              <a:rPr lang="nb-NO" dirty="0"/>
              <a:t>sitte i beslutningsorganer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Men </a:t>
            </a:r>
            <a:r>
              <a:rPr lang="nb-NO" dirty="0"/>
              <a:t>kanskje aller mest: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FF0000"/>
                </a:solidFill>
              </a:rPr>
              <a:t>De er med på å redusere</a:t>
            </a:r>
            <a:r>
              <a:rPr lang="nb-NO" dirty="0" smtClean="0">
                <a:solidFill>
                  <a:srgbClr val="FF0000"/>
                </a:solidFill>
              </a:rPr>
              <a:t> stigma knyttet til det å ha mentale utfordringer og helseproblemer</a:t>
            </a:r>
          </a:p>
          <a:p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smtClean="0">
                <a:solidFill>
                  <a:srgbClr val="FF0000"/>
                </a:solidFill>
              </a:rPr>
              <a:t>De utgjør en forskjell for de det gjelder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194" name="Picture 2" descr="http://www.koshishnepal.org/uploads/thumbs/thumb_from-self-confinement-to-renewed-freedom201709250709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7614457"/>
            <a:ext cx="6866312" cy="47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Mer om </a:t>
            </a:r>
            <a:r>
              <a:rPr lang="nb-NO" dirty="0" err="1" smtClean="0"/>
              <a:t>Koshish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www.koshishnepal.org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www.himalpartner.no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26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Koshish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Koshish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statlig</a:t>
            </a:r>
            <a:r>
              <a:rPr lang="en-US" dirty="0" smtClean="0"/>
              <a:t> </a:t>
            </a:r>
            <a:r>
              <a:rPr lang="en-US" dirty="0" err="1" smtClean="0"/>
              <a:t>organisasjon</a:t>
            </a:r>
            <a:r>
              <a:rPr lang="en-US" dirty="0" smtClean="0"/>
              <a:t> (NGO),</a:t>
            </a:r>
            <a:r>
              <a:rPr lang="en-US" dirty="0"/>
              <a:t> 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selvhjelpsorganisasjon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jobber med </a:t>
            </a:r>
            <a:r>
              <a:rPr lang="en-US" dirty="0" err="1" smtClean="0"/>
              <a:t>feltet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mental </a:t>
            </a:r>
            <a:r>
              <a:rPr lang="en-US" dirty="0" err="1" smtClean="0">
                <a:solidFill>
                  <a:schemeClr val="accent1"/>
                </a:solidFill>
              </a:rPr>
              <a:t>helse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Nepal.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Koshish</a:t>
            </a:r>
            <a:r>
              <a:rPr lang="en-US" dirty="0" smtClean="0"/>
              <a:t> </a:t>
            </a:r>
            <a:r>
              <a:rPr lang="en-US" dirty="0" err="1" smtClean="0"/>
              <a:t>betyr</a:t>
            </a:r>
            <a:r>
              <a:rPr lang="en-US" dirty="0" smtClean="0"/>
              <a:t> "making </a:t>
            </a:r>
            <a:r>
              <a:rPr lang="en-US" dirty="0"/>
              <a:t>an effort</a:t>
            </a:r>
            <a:r>
              <a:rPr lang="en-US" dirty="0" smtClean="0"/>
              <a:t>”, “</a:t>
            </a:r>
            <a:r>
              <a:rPr lang="en-US" dirty="0" err="1" smtClean="0"/>
              <a:t>gjøre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forskjell</a:t>
            </a:r>
            <a:r>
              <a:rPr lang="en-US" dirty="0" smtClean="0"/>
              <a:t>” </a:t>
            </a:r>
          </a:p>
          <a:p>
            <a:endParaRPr lang="en-US" dirty="0"/>
          </a:p>
          <a:p>
            <a:r>
              <a:rPr lang="nb-NO" dirty="0" smtClean="0"/>
              <a:t>Leder og ansatte </a:t>
            </a:r>
            <a:r>
              <a:rPr lang="nb-NO" dirty="0"/>
              <a:t>i </a:t>
            </a:r>
            <a:r>
              <a:rPr lang="nb-NO" dirty="0" err="1"/>
              <a:t>Koshish</a:t>
            </a:r>
            <a:r>
              <a:rPr lang="nb-NO" dirty="0"/>
              <a:t> </a:t>
            </a:r>
            <a:r>
              <a:rPr lang="nb-NO" dirty="0" smtClean="0"/>
              <a:t>er selv </a:t>
            </a:r>
            <a:r>
              <a:rPr lang="nb-NO" dirty="0"/>
              <a:t>berørt av mental </a:t>
            </a:r>
            <a:r>
              <a:rPr lang="nb-NO" dirty="0" smtClean="0"/>
              <a:t>helse:</a:t>
            </a:r>
            <a:r>
              <a:rPr lang="en-US" dirty="0" smtClean="0"/>
              <a:t> 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KOSHISH </a:t>
            </a:r>
            <a:r>
              <a:rPr lang="en-US" i="1" dirty="0">
                <a:solidFill>
                  <a:srgbClr val="0070C0"/>
                </a:solidFill>
              </a:rPr>
              <a:t>is unique is Nepal as its work is driven with passion and carried out by people with a lived experience of psychosocial disability issues. </a:t>
            </a:r>
            <a:endParaRPr lang="nb-NO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I </a:t>
            </a:r>
            <a:r>
              <a:rPr lang="nb-NO" dirty="0"/>
              <a:t>Nepal opplever fortsatt psykisk syke stigmatisering, diskriminering og sosial utestenging.</a:t>
            </a:r>
            <a:br>
              <a:rPr lang="nb-NO" dirty="0"/>
            </a:b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AutoShape 4" descr="https://www.ashoka.org/sites/default/files/fellows/matrika_headsh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2" descr="http://koshishnepal.org/resources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179725"/>
            <a:ext cx="7392381" cy="20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Visjon, mål, oppdrag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1"/>
                </a:solidFill>
              </a:rPr>
              <a:t>Visjon: </a:t>
            </a:r>
            <a:r>
              <a:rPr lang="nb-NO" dirty="0" smtClean="0"/>
              <a:t>en god mental helse og psykososial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beeing</a:t>
            </a:r>
            <a:r>
              <a:rPr lang="nb-NO" dirty="0" smtClean="0"/>
              <a:t> for alle</a:t>
            </a:r>
          </a:p>
          <a:p>
            <a:endParaRPr lang="nb-NO" dirty="0"/>
          </a:p>
          <a:p>
            <a:r>
              <a:rPr lang="en-US" dirty="0" err="1" smtClean="0">
                <a:solidFill>
                  <a:schemeClr val="accent1"/>
                </a:solidFill>
              </a:rPr>
              <a:t>Mål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 smtClean="0"/>
              <a:t>Forbedring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livskvaliteten</a:t>
            </a:r>
            <a:r>
              <a:rPr lang="en-US" dirty="0" smtClean="0"/>
              <a:t> for </a:t>
            </a:r>
            <a:r>
              <a:rPr lang="en-US" dirty="0" err="1" smtClean="0"/>
              <a:t>mennesker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lever med </a:t>
            </a:r>
            <a:r>
              <a:rPr lang="en-US" dirty="0" err="1" smtClean="0"/>
              <a:t>psykososiale</a:t>
            </a:r>
            <a:r>
              <a:rPr lang="en-US" dirty="0" smtClean="0"/>
              <a:t> (</a:t>
            </a:r>
            <a:r>
              <a:rPr lang="en-US" dirty="0" err="1" smtClean="0"/>
              <a:t>helse</a:t>
            </a:r>
            <a:r>
              <a:rPr lang="en-US" dirty="0" smtClean="0"/>
              <a:t>)</a:t>
            </a:r>
            <a:r>
              <a:rPr lang="en-US" dirty="0" err="1" smtClean="0"/>
              <a:t>problemer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accent1"/>
                </a:solidFill>
              </a:rPr>
              <a:t>Oppdrag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KOSHISH </a:t>
            </a:r>
            <a:r>
              <a:rPr lang="en-US" dirty="0" err="1" smtClean="0"/>
              <a:t>søker</a:t>
            </a:r>
            <a:r>
              <a:rPr lang="en-US" dirty="0" smtClean="0"/>
              <a:t> å </a:t>
            </a:r>
            <a:r>
              <a:rPr lang="en-US" dirty="0" err="1" smtClean="0"/>
              <a:t>sørge</a:t>
            </a:r>
            <a:r>
              <a:rPr lang="en-US" dirty="0" smtClean="0"/>
              <a:t> for et </a:t>
            </a:r>
            <a:r>
              <a:rPr lang="en-US" dirty="0" err="1" smtClean="0"/>
              <a:t>verdig</a:t>
            </a:r>
            <a:r>
              <a:rPr lang="en-US" dirty="0" smtClean="0"/>
              <a:t> liv for </a:t>
            </a:r>
            <a:r>
              <a:rPr lang="en-US" dirty="0" err="1" smtClean="0"/>
              <a:t>mennesker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lever med </a:t>
            </a:r>
            <a:r>
              <a:rPr lang="en-US" dirty="0" err="1" smtClean="0"/>
              <a:t>psykososiale</a:t>
            </a:r>
            <a:r>
              <a:rPr lang="en-US" dirty="0" smtClean="0"/>
              <a:t> </a:t>
            </a:r>
            <a:r>
              <a:rPr lang="en-US" dirty="0" err="1" smtClean="0"/>
              <a:t>utfordringer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problemer</a:t>
            </a:r>
            <a:r>
              <a:rPr lang="en-US" dirty="0" smtClean="0"/>
              <a:t> </a:t>
            </a:r>
            <a:r>
              <a:rPr lang="en-US" dirty="0" err="1" smtClean="0"/>
              <a:t>gjennom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0070C0"/>
                </a:solidFill>
              </a:rPr>
              <a:t>improving </a:t>
            </a:r>
            <a:r>
              <a:rPr lang="en-US" i="1" dirty="0">
                <a:solidFill>
                  <a:srgbClr val="0070C0"/>
                </a:solidFill>
              </a:rPr>
              <a:t>and implementing policies and legislation </a:t>
            </a:r>
            <a:endParaRPr lang="en-US" i="1" dirty="0" smtClean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and </a:t>
            </a:r>
            <a:r>
              <a:rPr lang="en-US" i="1" dirty="0">
                <a:solidFill>
                  <a:srgbClr val="0070C0"/>
                </a:solidFill>
              </a:rPr>
              <a:t>expanding community-based mental health and psychosocial support.</a:t>
            </a:r>
          </a:p>
          <a:p>
            <a:endParaRPr lang="en-US" i="1" cap="all" dirty="0">
              <a:solidFill>
                <a:srgbClr val="0070C0"/>
              </a:solidFill>
            </a:endParaRPr>
          </a:p>
          <a:p>
            <a:endParaRPr lang="en-US" i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http://www.himalpartner.no/wp-content/uploads/2018/09/shutterstock_91004435-1-1024x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0" y="6999316"/>
            <a:ext cx="7425633" cy="59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– blant annet: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Bedre tilgang til helsetjenester innen mental helse i det ordinære </a:t>
            </a:r>
            <a:r>
              <a:rPr lang="nb-NO" dirty="0" smtClean="0"/>
              <a:t>helsevesenet</a:t>
            </a:r>
          </a:p>
          <a:p>
            <a:endParaRPr lang="nb-NO" dirty="0" smtClean="0"/>
          </a:p>
          <a:p>
            <a:r>
              <a:rPr lang="nb-NO" dirty="0"/>
              <a:t>M</a:t>
            </a:r>
            <a:r>
              <a:rPr lang="nb-NO" dirty="0" smtClean="0"/>
              <a:t>yndighetene </a:t>
            </a:r>
            <a:r>
              <a:rPr lang="nb-NO" dirty="0"/>
              <a:t>skal ta </a:t>
            </a:r>
            <a:r>
              <a:rPr lang="nb-NO" dirty="0" smtClean="0"/>
              <a:t>mer ansvar </a:t>
            </a:r>
            <a:r>
              <a:rPr lang="nb-NO" dirty="0"/>
              <a:t>for å implementere tilbud om behandling for mennesker med psykiske helseproblemer og deres pårørende.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Politikere og beslutningstakere setter mental helse på </a:t>
            </a:r>
            <a:r>
              <a:rPr lang="nb-NO" dirty="0" smtClean="0"/>
              <a:t>agendaen</a:t>
            </a:r>
            <a:r>
              <a:rPr lang="nb-NO" dirty="0"/>
              <a:t> </a:t>
            </a:r>
            <a:r>
              <a:rPr lang="nb-NO" dirty="0" smtClean="0"/>
              <a:t>og bevilger mer økonomiske midler til arbeidet.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Mer </a:t>
            </a:r>
            <a:r>
              <a:rPr lang="nb-NO" dirty="0"/>
              <a:t>åpenhet om mental helse og redusere stigmatisering.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6146" name="Picture 2" descr="Kvinne i Dhulikhel_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8" y="7298574"/>
            <a:ext cx="6562149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Metoder og </a:t>
            </a:r>
            <a:r>
              <a:rPr lang="nb-NO" dirty="0" smtClean="0"/>
              <a:t>tilnærminger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“KOSHISH </a:t>
            </a:r>
            <a:r>
              <a:rPr lang="en-US" i="1" dirty="0">
                <a:solidFill>
                  <a:srgbClr val="0070C0"/>
                </a:solidFill>
              </a:rPr>
              <a:t>follows a twin-track approach; advocacy and direct service </a:t>
            </a:r>
            <a:r>
              <a:rPr lang="en-US" i="1" dirty="0" smtClean="0">
                <a:solidFill>
                  <a:srgbClr val="0070C0"/>
                </a:solidFill>
              </a:rPr>
              <a:t>delivery”.</a:t>
            </a:r>
            <a:r>
              <a:rPr lang="en-US" i="1" dirty="0">
                <a:solidFill>
                  <a:srgbClr val="0070C0"/>
                </a:solidFill>
              </a:rPr>
              <a:t> </a:t>
            </a:r>
            <a:endParaRPr lang="en-US" i="1" dirty="0" smtClean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Advocacy;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påvirkning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Awareness; </a:t>
            </a:r>
            <a:r>
              <a:rPr lang="en-US" dirty="0" err="1" smtClean="0"/>
              <a:t>opplysnings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holdningsarbeid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Direkte</a:t>
            </a:r>
            <a:r>
              <a:rPr lang="en-US" dirty="0" smtClean="0"/>
              <a:t> </a:t>
            </a:r>
            <a:r>
              <a:rPr lang="en-US" dirty="0" err="1" smtClean="0"/>
              <a:t>hjelp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tjenester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pic>
        <p:nvPicPr>
          <p:cNvPr id="4098" name="Picture 2" descr="http://www.himalpartner.no/wp-content/uploads/2018/09/180910-selvmord-forebygging-kampanje_7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0" y="7132320"/>
            <a:ext cx="7409007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</a:t>
            </a:r>
            <a:r>
              <a:rPr lang="nb-NO" dirty="0" smtClean="0"/>
              <a:t>olitisk påvirkning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påvirker beslutningstakere, lobbyarbeid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adresserer </a:t>
            </a:r>
            <a:r>
              <a:rPr lang="nb-NO" dirty="0" smtClean="0"/>
              <a:t>politikere direkte, kommer med konkrete forslag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deltar </a:t>
            </a:r>
            <a:r>
              <a:rPr lang="nb-NO" dirty="0"/>
              <a:t>i relevante </a:t>
            </a:r>
            <a:r>
              <a:rPr lang="nb-NO" dirty="0" smtClean="0"/>
              <a:t>fora</a:t>
            </a:r>
          </a:p>
          <a:p>
            <a:endParaRPr lang="nb-NO" dirty="0" smtClean="0"/>
          </a:p>
          <a:p>
            <a:r>
              <a:rPr lang="nb-NO" dirty="0"/>
              <a:t>b</a:t>
            </a:r>
            <a:r>
              <a:rPr lang="nb-NO" dirty="0" smtClean="0"/>
              <a:t>idrar i høringer, konferanser, workshops….</a:t>
            </a:r>
          </a:p>
          <a:p>
            <a:endParaRPr lang="nb-NO" dirty="0"/>
          </a:p>
          <a:p>
            <a:r>
              <a:rPr lang="nb-NO" dirty="0" smtClean="0"/>
              <a:t>og arrangerer selv det samme!</a:t>
            </a:r>
          </a:p>
          <a:p>
            <a:endParaRPr lang="nb-NO" dirty="0" smtClean="0"/>
          </a:p>
          <a:p>
            <a:r>
              <a:rPr lang="nb-NO" dirty="0"/>
              <a:t>d</a:t>
            </a:r>
            <a:r>
              <a:rPr lang="nb-NO" dirty="0" smtClean="0"/>
              <a:t>okumenterer sitt arbeid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h</a:t>
            </a:r>
            <a:r>
              <a:rPr lang="nb-NO" dirty="0" smtClean="0">
                <a:solidFill>
                  <a:schemeClr val="accent1"/>
                </a:solidFill>
              </a:rPr>
              <a:t>ar en stemme, blir spurt, blir hørt, blir regnet med….</a:t>
            </a:r>
          </a:p>
          <a:p>
            <a:endParaRPr lang="nb-NO" b="1" dirty="0"/>
          </a:p>
          <a:p>
            <a:endParaRPr lang="nb-NO" dirty="0"/>
          </a:p>
          <a:p>
            <a:endParaRPr lang="en-US" dirty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074" name="Picture 2" descr="http://www.himalpartner.no/wp-content/uploads/2018/09/180910-selvmord-forebygging-kampanje_3-1024x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1" y="7148945"/>
            <a:ext cx="7425633" cy="55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Juridisk påvirkning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endre </a:t>
            </a:r>
            <a:r>
              <a:rPr lang="nb-NO" dirty="0"/>
              <a:t>lovverk/lovtekst i nåværende lovverk i Nepal, eks få ut nedsettende og stigmatiserende ord og uttrykk</a:t>
            </a:r>
          </a:p>
          <a:p>
            <a:endParaRPr lang="nb-NO" dirty="0"/>
          </a:p>
          <a:p>
            <a:r>
              <a:rPr lang="en-US" dirty="0"/>
              <a:t>j</a:t>
            </a:r>
            <a:r>
              <a:rPr lang="en-US" dirty="0" smtClean="0"/>
              <a:t>obber for at </a:t>
            </a:r>
            <a:r>
              <a:rPr lang="en-US" dirty="0" err="1" smtClean="0"/>
              <a:t>myndighetene</a:t>
            </a:r>
            <a:r>
              <a:rPr lang="en-US" dirty="0" smtClean="0"/>
              <a:t> </a:t>
            </a:r>
            <a:r>
              <a:rPr lang="en-US" dirty="0" err="1" smtClean="0"/>
              <a:t>implementerer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 smtClean="0"/>
              <a:t>følger</a:t>
            </a:r>
            <a:r>
              <a:rPr lang="en-US" dirty="0" smtClean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lovverk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internasjonale</a:t>
            </a:r>
            <a:r>
              <a:rPr lang="en-US" dirty="0"/>
              <a:t> </a:t>
            </a:r>
            <a:r>
              <a:rPr lang="en-US" dirty="0" err="1"/>
              <a:t>konvensjoner</a:t>
            </a:r>
            <a:r>
              <a:rPr lang="en-US" dirty="0"/>
              <a:t>, </a:t>
            </a:r>
            <a:r>
              <a:rPr lang="en-US" dirty="0" err="1"/>
              <a:t>eks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- Reintegration of beneficiaries back into their communities in line with Articles 16, 19 of UNCRPD 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- </a:t>
            </a:r>
            <a:r>
              <a:rPr lang="en-US" i="1" dirty="0" err="1">
                <a:solidFill>
                  <a:srgbClr val="0070C0"/>
                </a:solidFill>
              </a:rPr>
              <a:t>Destigmatization</a:t>
            </a:r>
            <a:r>
              <a:rPr lang="en-US" i="1" dirty="0">
                <a:solidFill>
                  <a:srgbClr val="0070C0"/>
                </a:solidFill>
              </a:rPr>
              <a:t> of mental health issues in Nepal i.e. directly inline with 1/3rd of UNCRPD articles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- Eliminate social, cultural, legal barriers regarding mental health and psychosocial disabilities issues in line Article 4, 13, 20, 25, 29, 30</a:t>
            </a:r>
          </a:p>
          <a:p>
            <a:endParaRPr lang="nb-NO" dirty="0"/>
          </a:p>
        </p:txBody>
      </p:sp>
      <p:pic>
        <p:nvPicPr>
          <p:cNvPr id="1026" name="Picture 2" descr="Image may contain: 1 person, smiling,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6963508"/>
            <a:ext cx="8122433" cy="61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</a:t>
            </a:r>
            <a:r>
              <a:rPr lang="nb-NO" dirty="0" smtClean="0"/>
              <a:t>pplysning og holdningsendring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31204" y="2014388"/>
            <a:ext cx="14751209" cy="9357421"/>
          </a:xfrm>
        </p:spPr>
        <p:txBody>
          <a:bodyPr/>
          <a:lstStyle/>
          <a:p>
            <a:r>
              <a:rPr lang="nb-NO" dirty="0" smtClean="0"/>
              <a:t>endre </a:t>
            </a:r>
            <a:r>
              <a:rPr lang="nb-NO" dirty="0"/>
              <a:t>folks holdninger bl.a. gjennom </a:t>
            </a:r>
            <a:r>
              <a:rPr lang="nb-NO" dirty="0" smtClean="0"/>
              <a:t>radiosendinger som omhandler mental helse</a:t>
            </a:r>
          </a:p>
          <a:p>
            <a:endParaRPr lang="nb-NO" dirty="0"/>
          </a:p>
          <a:p>
            <a:r>
              <a:rPr lang="nb-NO" dirty="0" err="1"/>
              <a:t>m</a:t>
            </a:r>
            <a:r>
              <a:rPr lang="nb-NO" dirty="0" err="1" smtClean="0"/>
              <a:t>ediautspill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deler </a:t>
            </a:r>
            <a:r>
              <a:rPr lang="nb-NO" dirty="0" smtClean="0"/>
              <a:t>historier/caser, spesielt suksesshistorier</a:t>
            </a:r>
          </a:p>
          <a:p>
            <a:endParaRPr lang="nb-NO" dirty="0"/>
          </a:p>
          <a:p>
            <a:r>
              <a:rPr lang="nb-NO" dirty="0" smtClean="0"/>
              <a:t>viser </a:t>
            </a:r>
            <a:r>
              <a:rPr lang="nb-NO" dirty="0"/>
              <a:t>at mennesker med psykososiale utfordringer kan være en ressurs!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v</a:t>
            </a:r>
            <a:r>
              <a:rPr lang="nb-NO" dirty="0" smtClean="0"/>
              <a:t>ed </a:t>
            </a:r>
            <a:r>
              <a:rPr lang="nb-NO" dirty="0" err="1" smtClean="0"/>
              <a:t>reintegrering</a:t>
            </a:r>
            <a:r>
              <a:rPr lang="nb-NO" dirty="0" smtClean="0"/>
              <a:t> av psykisk syke i lokalsamfunn; påvirker folks holdninger direkte. </a:t>
            </a:r>
          </a:p>
          <a:p>
            <a:endParaRPr lang="nb-NO" dirty="0"/>
          </a:p>
          <a:p>
            <a:r>
              <a:rPr lang="nb-NO" dirty="0" smtClean="0"/>
              <a:t>Mål: </a:t>
            </a:r>
            <a:r>
              <a:rPr lang="nb-NO" dirty="0" err="1" smtClean="0"/>
              <a:t>destigmatization</a:t>
            </a:r>
            <a:r>
              <a:rPr lang="nb-NO" dirty="0" smtClean="0"/>
              <a:t>, redusere stigma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122" name="Picture 2" descr="http://www.himalpartner.no/wp-content/uploads/2018/08/skole-jenter-1024x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7" y="6824290"/>
            <a:ext cx="8522912" cy="59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</a:t>
            </a:r>
            <a:r>
              <a:rPr lang="nb-NO" dirty="0" smtClean="0"/>
              <a:t>irekte hjelp og tjenester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78461" y="2529778"/>
            <a:ext cx="14751209" cy="9357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shelter</a:t>
            </a:r>
            <a:r>
              <a:rPr lang="nb-NO" dirty="0" smtClean="0"/>
              <a:t> for kvinner og menn; døgnopphold, miljøarbeid</a:t>
            </a:r>
          </a:p>
          <a:p>
            <a:endParaRPr lang="nb-NO" dirty="0" smtClean="0"/>
          </a:p>
          <a:p>
            <a:r>
              <a:rPr lang="nb-NO" dirty="0" smtClean="0"/>
              <a:t>psykologisk veiledning, klinisk behandling, medisinering</a:t>
            </a:r>
            <a:r>
              <a:rPr lang="nb-NO" dirty="0"/>
              <a:t>, medisinsk oppfølging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selvhjelpsgrupper og </a:t>
            </a:r>
            <a:r>
              <a:rPr lang="nb-NO" dirty="0" err="1" smtClean="0"/>
              <a:t>peergroups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 err="1"/>
              <a:t>based</a:t>
            </a:r>
            <a:r>
              <a:rPr lang="nb-NO" dirty="0"/>
              <a:t> mental </a:t>
            </a:r>
            <a:r>
              <a:rPr lang="nb-NO" dirty="0" err="1" smtClean="0"/>
              <a:t>health</a:t>
            </a:r>
            <a:r>
              <a:rPr lang="nb-NO" dirty="0" smtClean="0"/>
              <a:t>, eks ved: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-</a:t>
            </a:r>
            <a:r>
              <a:rPr lang="nb-NO" dirty="0" err="1" smtClean="0"/>
              <a:t>reintegrasjon</a:t>
            </a:r>
            <a:r>
              <a:rPr lang="nb-NO" dirty="0" smtClean="0"/>
              <a:t> i lokalsamfunnet av mennesker som har blitt</a:t>
            </a:r>
          </a:p>
          <a:p>
            <a:pPr marL="0" indent="0">
              <a:buNone/>
            </a:pPr>
            <a:r>
              <a:rPr lang="nb-NO" dirty="0" smtClean="0"/>
              <a:t>    reddet </a:t>
            </a:r>
            <a:r>
              <a:rPr lang="nb-NO" dirty="0" smtClean="0"/>
              <a:t>av </a:t>
            </a:r>
            <a:r>
              <a:rPr lang="nb-NO" dirty="0" err="1" smtClean="0"/>
              <a:t>Koshish</a:t>
            </a:r>
            <a:r>
              <a:rPr lang="nb-NO" dirty="0"/>
              <a:t> </a:t>
            </a:r>
            <a:r>
              <a:rPr lang="nb-NO" dirty="0" smtClean="0"/>
              <a:t>og gitt behandling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-forbedre det mentale helsetilbudet i noen distrikter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-opplæring av lokalt helsepersonell mm</a:t>
            </a:r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Barna_varmere samfu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3" y="7381702"/>
            <a:ext cx="7076497" cy="5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rkens_Bymisjon_PPT (1)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4C0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spAutoFit/>
      </a:bodyPr>
      <a:lstStyle>
        <a:defPPr marL="216000" indent="-216000" algn="l">
          <a:buFont typeface="Arial" panose="020B0604020202020204" pitchFamily="34" charset="0"/>
          <a:buChar char="•"/>
          <a:defRPr sz="20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irkens_Bymisjon_PPT.potx" id="{E73BDAE2-09AB-42D8-B38F-E276B3E50C5A}" vid="{2287A82A-C0A2-442F-AB71-6B9734D52E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Kirkens_Bymisjon_PPT (1)</Template>
  <TotalTime>309</TotalTime>
  <Words>542</Words>
  <Application>Microsoft Office PowerPoint</Application>
  <PresentationFormat>Egendefinert</PresentationFormat>
  <Paragraphs>155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Kirkens_Bymisjon_PPT (1)</vt:lpstr>
      <vt:lpstr>Koshish Nepal – fra avmakt til påvirkning</vt:lpstr>
      <vt:lpstr>Koshish</vt:lpstr>
      <vt:lpstr>Visjon, mål, oppdrag</vt:lpstr>
      <vt:lpstr>Mål – blant annet:</vt:lpstr>
      <vt:lpstr>Metoder og tilnærminger</vt:lpstr>
      <vt:lpstr>Politisk påvirkning</vt:lpstr>
      <vt:lpstr>Juridisk påvirkning  </vt:lpstr>
      <vt:lpstr>Opplysning og holdningsendring</vt:lpstr>
      <vt:lpstr>Direkte hjelp og tjenester</vt:lpstr>
      <vt:lpstr>Fra avmakt til påvirkning</vt:lpstr>
      <vt:lpstr>Fra avmakt til påvirkning</vt:lpstr>
      <vt:lpstr>Takk for meg</vt:lpstr>
    </vt:vector>
  </TitlesOfParts>
  <Company>Stiftelsen Kirkens Bymisjon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Solveig Holmedal Ottesen</dc:creator>
  <cp:lastModifiedBy>Solveig Holmedal Ottesen</cp:lastModifiedBy>
  <cp:revision>32</cp:revision>
  <dcterms:created xsi:type="dcterms:W3CDTF">2017-11-21T12:45:17Z</dcterms:created>
  <dcterms:modified xsi:type="dcterms:W3CDTF">2018-11-16T13:33:50Z</dcterms:modified>
</cp:coreProperties>
</file>